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302" r:id="rId5"/>
    <p:sldId id="257" r:id="rId6"/>
    <p:sldId id="348" r:id="rId7"/>
    <p:sldId id="345" r:id="rId8"/>
    <p:sldId id="346" r:id="rId9"/>
    <p:sldId id="347" r:id="rId10"/>
  </p:sldIdLst>
  <p:sldSz cx="12190095" cy="6858000"/>
  <p:notesSz cx="6858000" cy="9144000"/>
  <p:custDataLst>
    <p:tags r:id="rId1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FAFA"/>
    <a:srgbClr val="0973D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9458" autoAdjust="0"/>
  </p:normalViewPr>
  <p:slideViewPr>
    <p:cSldViewPr showGuides="1">
      <p:cViewPr>
        <p:scale>
          <a:sx n="66" d="100"/>
          <a:sy n="66" d="100"/>
        </p:scale>
        <p:origin x="-354" y="456"/>
      </p:cViewPr>
      <p:guideLst>
        <p:guide orient="horz" pos="3582"/>
        <p:guide pos="383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4" Type="http://schemas.openxmlformats.org/officeDocument/2006/relationships/tags" Target="tags/tag1.xml"/><Relationship Id="rId13" Type="http://schemas.openxmlformats.org/officeDocument/2006/relationships/tableStyles" Target="tableStyles.xml"/><Relationship Id="rId12" Type="http://schemas.openxmlformats.org/officeDocument/2006/relationships/viewProps" Target="viewProps.xml"/><Relationship Id="rId11" Type="http://schemas.openxmlformats.org/officeDocument/2006/relationships/presProps" Target="presProps.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1E3D99-EC61-4B12-8DE4-D8C077395A99}"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F04B058-6FBA-477A-B965-EEC78AA71C8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04B058-6FBA-477A-B965-EEC78AA71C8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FF04B058-6FBA-477A-B965-EEC78AA71C8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The European Union (EU), headquartered in Brussel, Belgium, is a European Community with six founding members, namely Germany, France, Italy, the Netherlands, Belgium and Luxembourg. The Alliance now has 28 Member States and 24 official languages. In December 1991, the Maastricht Summit of the European Community adopted the Treaty of the European Union, commonly known as the Maastricht Treaty. On November 1, 1993, the Treaty of Maastricht came into force and the European Union was formally born. In 2012, the European Union won the Nobel Peace Prize.</a:t>
            </a:r>
            <a:endParaRPr lang="zh-CN" altLang="en-US"/>
          </a:p>
        </p:txBody>
      </p:sp>
      <p:sp>
        <p:nvSpPr>
          <p:cNvPr id="4" name="灯片编号占位符 3"/>
          <p:cNvSpPr>
            <a:spLocks noGrp="1"/>
          </p:cNvSpPr>
          <p:nvPr>
            <p:ph type="sldNum" sz="quarter" idx="10"/>
          </p:nvPr>
        </p:nvSpPr>
        <p:spPr/>
        <p:txBody>
          <a:bodyPr/>
          <a:lstStyle/>
          <a:p>
            <a:fld id="{FF04B058-6FBA-477A-B965-EEC78AA71C8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The European Union (EU), headquartered in Brussel, Belgium, is a European Community with six founding members, namely Germany, France, Italy, the Netherlands, Belgium and Luxembourg. The Alliance now has 28 Member States and 24 official languages. In December 1991, the Maastricht Summit of the European Community adopted the Treaty of the European Union, commonly known as the Maastricht Treaty. On November 1, 1993, the Treaty of Maastricht came into force and the European Union was formally born. In 2012, the European Union won the Nobel Peace Prize.</a:t>
            </a:r>
            <a:endParaRPr lang="zh-CN" altLang="en-US"/>
          </a:p>
        </p:txBody>
      </p:sp>
      <p:sp>
        <p:nvSpPr>
          <p:cNvPr id="4" name="灯片编号占位符 3"/>
          <p:cNvSpPr>
            <a:spLocks noGrp="1"/>
          </p:cNvSpPr>
          <p:nvPr>
            <p:ph type="sldNum" sz="quarter" idx="10"/>
          </p:nvPr>
        </p:nvSpPr>
        <p:spPr/>
        <p:txBody>
          <a:bodyPr/>
          <a:lstStyle/>
          <a:p>
            <a:fld id="{FF04B058-6FBA-477A-B965-EEC78AA71C8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The European Union (EU), headquartered in Brussel, Belgium, is a European Community with six founding members, namely Germany, France, Italy, the Netherlands, Belgium and Luxembourg. The Alliance now has 28 Member States and 24 official languages. In December 1991, the Maastricht Summit of the European Community adopted the Treaty of the European Union, commonly known as the Maastricht Treaty. On November 1, 1993, the Treaty of Maastricht came into force and the European Union was formally born. In 2012, the European Union won the Nobel Peace Prize.</a:t>
            </a:r>
            <a:endParaRPr lang="zh-CN" altLang="en-US"/>
          </a:p>
        </p:txBody>
      </p:sp>
      <p:sp>
        <p:nvSpPr>
          <p:cNvPr id="4" name="灯片编号占位符 3"/>
          <p:cNvSpPr>
            <a:spLocks noGrp="1"/>
          </p:cNvSpPr>
          <p:nvPr>
            <p:ph type="sldNum" sz="quarter" idx="10"/>
          </p:nvPr>
        </p:nvSpPr>
        <p:spPr/>
        <p:txBody>
          <a:bodyPr/>
          <a:lstStyle/>
          <a:p>
            <a:fld id="{FF04B058-6FBA-477A-B965-EEC78AA71C8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The European Union (EU), headquartered in Brussel, Belgium, is a European Community with six founding members, namely Germany, France, Italy, the Netherlands, Belgium and Luxembourg. The Alliance now has 28 Member States and 24 official languages. In December 1991, the Maastricht Summit of the European Community adopted the Treaty of the European Union, commonly known as the Maastricht Treaty. On November 1, 1993, the Treaty of Maastricht came into force and the European Union was formally born. In 2012, the European Union won the Nobel Peace Prize.</a:t>
            </a:r>
            <a:endParaRPr lang="zh-CN" altLang="en-US"/>
          </a:p>
        </p:txBody>
      </p:sp>
      <p:sp>
        <p:nvSpPr>
          <p:cNvPr id="4" name="灯片编号占位符 3"/>
          <p:cNvSpPr>
            <a:spLocks noGrp="1"/>
          </p:cNvSpPr>
          <p:nvPr>
            <p:ph type="sldNum" sz="quarter" idx="10"/>
          </p:nvPr>
        </p:nvSpPr>
        <p:spPr/>
        <p:txBody>
          <a:bodyPr/>
          <a:lstStyle/>
          <a:p>
            <a:fld id="{FF04B058-6FBA-477A-B965-EEC78AA71C8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The European Union (EU), headquartered in Brussel, Belgium, is a European Community with six founding members, namely Germany, France, Italy, the Netherlands, Belgium and Luxembourg. The Alliance now has 28 Member States and 24 official languages. In December 1991, the Maastricht Summit of the European Community adopted the Treaty of the European Union, commonly known as the Maastricht Treaty. On November 1, 1993, the Treaty of Maastricht came into force and the European Union was formally born. In 2012, the European Union won the Nobel Peace Prize.</a:t>
            </a:r>
            <a:endParaRPr lang="zh-CN" altLang="en-US"/>
          </a:p>
        </p:txBody>
      </p:sp>
      <p:sp>
        <p:nvSpPr>
          <p:cNvPr id="4" name="灯片编号占位符 3"/>
          <p:cNvSpPr>
            <a:spLocks noGrp="1"/>
          </p:cNvSpPr>
          <p:nvPr>
            <p:ph type="sldNum" sz="quarter" idx="10"/>
          </p:nvPr>
        </p:nvSpPr>
        <p:spPr/>
        <p:txBody>
          <a:bodyPr/>
          <a:lstStyle/>
          <a:p>
            <a:fld id="{FF04B058-6FBA-477A-B965-EEC78AA71C8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281" y="2130426"/>
            <a:ext cx="10361851" cy="1470025"/>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828562" y="3886200"/>
            <a:ext cx="8533289"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8049" y="274639"/>
            <a:ext cx="2742843" cy="5851525"/>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09521" y="274639"/>
            <a:ext cx="8025355" cy="5851525"/>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2959" y="4406901"/>
            <a:ext cx="10361851" cy="1362075"/>
          </a:xfrm>
        </p:spPr>
        <p:txBody>
          <a:bodyPr anchor="t"/>
          <a:lstStyle>
            <a:lvl1pPr algn="l">
              <a:defRPr sz="40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962959" y="2906713"/>
            <a:ext cx="10361851"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09521" y="1600201"/>
            <a:ext cx="538409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96793" y="1600201"/>
            <a:ext cx="5384099"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09521" y="1535113"/>
            <a:ext cx="5386216"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09521" y="2174875"/>
            <a:ext cx="5386216"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92561" y="1535113"/>
            <a:ext cx="5388332"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92561" y="2174875"/>
            <a:ext cx="5388332"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521" y="273050"/>
            <a:ext cx="4010562" cy="1162050"/>
          </a:xfrm>
        </p:spPr>
        <p:txBody>
          <a:bodyPr anchor="b"/>
          <a:lstStyle>
            <a:lvl1pPr algn="l">
              <a:defRPr sz="2000" b="1"/>
            </a:lvl1pPr>
          </a:lstStyle>
          <a:p>
            <a:r>
              <a:rPr lang="zh-CN" altLang="en-US"/>
              <a:t>单击此处编辑母版标题样式</a:t>
            </a:r>
            <a:endParaRPr lang="zh-CN" altLang="en-US"/>
          </a:p>
        </p:txBody>
      </p:sp>
      <p:sp>
        <p:nvSpPr>
          <p:cNvPr id="3" name="内容占位符 2"/>
          <p:cNvSpPr>
            <a:spLocks noGrp="1"/>
          </p:cNvSpPr>
          <p:nvPr>
            <p:ph idx="1"/>
          </p:nvPr>
        </p:nvSpPr>
        <p:spPr>
          <a:xfrm>
            <a:off x="4766113" y="273051"/>
            <a:ext cx="6814779"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09521" y="1435101"/>
            <a:ext cx="4010562"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406" y="4800600"/>
            <a:ext cx="7314248" cy="566738"/>
          </a:xfrm>
        </p:spPr>
        <p:txBody>
          <a:bodyPr anchor="b"/>
          <a:lstStyle>
            <a:lvl1pPr algn="l">
              <a:defRPr sz="20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2389406" y="612775"/>
            <a:ext cx="7314248"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89406" y="5367338"/>
            <a:ext cx="7314248"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139032BA-52C0-47E1-9BA3-B64A8124F2EB}"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AA1DDAA-AE52-41A0-9145-D177D86BB15C}"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521" y="274638"/>
            <a:ext cx="10971372" cy="1143000"/>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09521" y="1600201"/>
            <a:ext cx="10971372" cy="4525963"/>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09521" y="6356351"/>
            <a:ext cx="284443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9032BA-52C0-47E1-9BA3-B64A8124F2EB}" type="datetimeFigureOut">
              <a:rPr lang="zh-CN" altLang="en-US" smtClean="0"/>
            </a:fld>
            <a:endParaRPr lang="zh-CN" altLang="en-US"/>
          </a:p>
        </p:txBody>
      </p:sp>
      <p:sp>
        <p:nvSpPr>
          <p:cNvPr id="5" name="页脚占位符 4"/>
          <p:cNvSpPr>
            <a:spLocks noGrp="1"/>
          </p:cNvSpPr>
          <p:nvPr>
            <p:ph type="ftr" sz="quarter" idx="3"/>
          </p:nvPr>
        </p:nvSpPr>
        <p:spPr>
          <a:xfrm>
            <a:off x="4165058" y="6356351"/>
            <a:ext cx="3860297"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6463" y="6356351"/>
            <a:ext cx="284443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AA1DDAA-AE52-41A0-9145-D177D86BB15C}"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7.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media/media1.mp3"/></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13" name="矩形 11"/>
          <p:cNvSpPr/>
          <p:nvPr/>
        </p:nvSpPr>
        <p:spPr>
          <a:xfrm>
            <a:off x="0" y="3312368"/>
            <a:ext cx="12190413" cy="3429000"/>
          </a:xfrm>
          <a:custGeom>
            <a:avLst/>
            <a:gdLst>
              <a:gd name="connsiteX0" fmla="*/ 0 w 12190413"/>
              <a:gd name="connsiteY0" fmla="*/ 0 h 3429000"/>
              <a:gd name="connsiteX1" fmla="*/ 12190413 w 12190413"/>
              <a:gd name="connsiteY1" fmla="*/ 0 h 3429000"/>
              <a:gd name="connsiteX2" fmla="*/ 12190413 w 12190413"/>
              <a:gd name="connsiteY2" fmla="*/ 3429000 h 3429000"/>
              <a:gd name="connsiteX3" fmla="*/ 0 w 12190413"/>
              <a:gd name="connsiteY3" fmla="*/ 3429000 h 3429000"/>
              <a:gd name="connsiteX4" fmla="*/ 0 w 12190413"/>
              <a:gd name="connsiteY4" fmla="*/ 0 h 3429000"/>
              <a:gd name="connsiteX0-1" fmla="*/ 0 w 12190413"/>
              <a:gd name="connsiteY0-2" fmla="*/ 0 h 3429000"/>
              <a:gd name="connsiteX1-3" fmla="*/ 12190413 w 12190413"/>
              <a:gd name="connsiteY1-4" fmla="*/ 0 h 3429000"/>
              <a:gd name="connsiteX2-5" fmla="*/ 12190413 w 12190413"/>
              <a:gd name="connsiteY2-6" fmla="*/ 3429000 h 3429000"/>
              <a:gd name="connsiteX3-7" fmla="*/ 0 w 12190413"/>
              <a:gd name="connsiteY3-8" fmla="*/ 3429000 h 3429000"/>
              <a:gd name="connsiteX4-9" fmla="*/ 0 w 12190413"/>
              <a:gd name="connsiteY4-10" fmla="*/ 0 h 3429000"/>
              <a:gd name="connsiteX0-11" fmla="*/ 0 w 12190413"/>
              <a:gd name="connsiteY0-12" fmla="*/ 0 h 3429000"/>
              <a:gd name="connsiteX1-13" fmla="*/ 12190413 w 12190413"/>
              <a:gd name="connsiteY1-14" fmla="*/ 0 h 3429000"/>
              <a:gd name="connsiteX2-15" fmla="*/ 12190413 w 12190413"/>
              <a:gd name="connsiteY2-16" fmla="*/ 3429000 h 3429000"/>
              <a:gd name="connsiteX3-17" fmla="*/ 0 w 12190413"/>
              <a:gd name="connsiteY3-18" fmla="*/ 3429000 h 3429000"/>
              <a:gd name="connsiteX4-19" fmla="*/ 0 w 12190413"/>
              <a:gd name="connsiteY4-20" fmla="*/ 0 h 3429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0413" h="3429000">
                <a:moveTo>
                  <a:pt x="0" y="0"/>
                </a:moveTo>
                <a:cubicBezTo>
                  <a:pt x="2751506" y="662608"/>
                  <a:pt x="6563185" y="1815548"/>
                  <a:pt x="12190413" y="0"/>
                </a:cubicBezTo>
                <a:lnTo>
                  <a:pt x="12190413" y="3429000"/>
                </a:lnTo>
                <a:lnTo>
                  <a:pt x="0" y="3429000"/>
                </a:lnTo>
                <a:lnTo>
                  <a:pt x="0" y="0"/>
                </a:ln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0" y="3429000"/>
            <a:ext cx="12190413" cy="3429000"/>
          </a:xfrm>
          <a:custGeom>
            <a:avLst/>
            <a:gdLst>
              <a:gd name="connsiteX0" fmla="*/ 0 w 12190413"/>
              <a:gd name="connsiteY0" fmla="*/ 0 h 3429000"/>
              <a:gd name="connsiteX1" fmla="*/ 12190413 w 12190413"/>
              <a:gd name="connsiteY1" fmla="*/ 0 h 3429000"/>
              <a:gd name="connsiteX2" fmla="*/ 12190413 w 12190413"/>
              <a:gd name="connsiteY2" fmla="*/ 3429000 h 3429000"/>
              <a:gd name="connsiteX3" fmla="*/ 0 w 12190413"/>
              <a:gd name="connsiteY3" fmla="*/ 3429000 h 3429000"/>
              <a:gd name="connsiteX4" fmla="*/ 0 w 12190413"/>
              <a:gd name="connsiteY4" fmla="*/ 0 h 3429000"/>
              <a:gd name="connsiteX0-1" fmla="*/ 0 w 12190413"/>
              <a:gd name="connsiteY0-2" fmla="*/ 0 h 3429000"/>
              <a:gd name="connsiteX1-3" fmla="*/ 12190413 w 12190413"/>
              <a:gd name="connsiteY1-4" fmla="*/ 0 h 3429000"/>
              <a:gd name="connsiteX2-5" fmla="*/ 12190413 w 12190413"/>
              <a:gd name="connsiteY2-6" fmla="*/ 3429000 h 3429000"/>
              <a:gd name="connsiteX3-7" fmla="*/ 0 w 12190413"/>
              <a:gd name="connsiteY3-8" fmla="*/ 3429000 h 3429000"/>
              <a:gd name="connsiteX4-9" fmla="*/ 0 w 12190413"/>
              <a:gd name="connsiteY4-10" fmla="*/ 0 h 3429000"/>
              <a:gd name="connsiteX0-11" fmla="*/ 0 w 12190413"/>
              <a:gd name="connsiteY0-12" fmla="*/ 0 h 3429000"/>
              <a:gd name="connsiteX1-13" fmla="*/ 12190413 w 12190413"/>
              <a:gd name="connsiteY1-14" fmla="*/ 0 h 3429000"/>
              <a:gd name="connsiteX2-15" fmla="*/ 12190413 w 12190413"/>
              <a:gd name="connsiteY2-16" fmla="*/ 3429000 h 3429000"/>
              <a:gd name="connsiteX3-17" fmla="*/ 0 w 12190413"/>
              <a:gd name="connsiteY3-18" fmla="*/ 3429000 h 3429000"/>
              <a:gd name="connsiteX4-19" fmla="*/ 0 w 12190413"/>
              <a:gd name="connsiteY4-20" fmla="*/ 0 h 342900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0413" h="3429000">
                <a:moveTo>
                  <a:pt x="0" y="0"/>
                </a:moveTo>
                <a:cubicBezTo>
                  <a:pt x="2751506" y="662608"/>
                  <a:pt x="6563185" y="1815548"/>
                  <a:pt x="12190413" y="0"/>
                </a:cubicBezTo>
                <a:lnTo>
                  <a:pt x="12190413" y="3429000"/>
                </a:lnTo>
                <a:lnTo>
                  <a:pt x="0" y="3429000"/>
                </a:lnTo>
                <a:lnTo>
                  <a:pt x="0" y="0"/>
                </a:ln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纯音乐 - 轻快背景音乐.mp3">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961578" y="0"/>
            <a:ext cx="609600" cy="609600"/>
          </a:xfrm>
          <a:prstGeom prst="rect">
            <a:avLst/>
          </a:prstGeom>
        </p:spPr>
      </p:pic>
      <p:sp>
        <p:nvSpPr>
          <p:cNvPr id="15" name="TextBox 59"/>
          <p:cNvSpPr>
            <a:spLocks noChangeArrowheads="1"/>
          </p:cNvSpPr>
          <p:nvPr/>
        </p:nvSpPr>
        <p:spPr bwMode="auto">
          <a:xfrm flipH="1">
            <a:off x="1126654" y="1457176"/>
            <a:ext cx="9937104" cy="107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en-US" sz="3200" spc="300"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方正兰亭黑_GBK" pitchFamily="2" charset="-122"/>
              </a:rPr>
              <a:t>用于开发临床预测模型的遗传编程方法：</a:t>
            </a:r>
            <a:endParaRPr lang="en-US" sz="4400" spc="300"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方正兰亭黑_GBK" pitchFamily="2" charset="-122"/>
            </a:endParaRPr>
          </a:p>
          <a:p>
            <a:pPr algn="ctr"/>
            <a:r>
              <a:rPr lang="en-US" sz="3200" spc="300"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方正兰亭黑_GBK" pitchFamily="2" charset="-122"/>
              </a:rPr>
              <a:t>有症状的心血管疾病的案例研究</a:t>
            </a:r>
            <a:endParaRPr lang="en-US" sz="3200" spc="300" dirty="0">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sym typeface="方正兰亭黑_GBK" pitchFamily="2" charset="-122"/>
            </a:endParaRPr>
          </a:p>
        </p:txBody>
      </p:sp>
      <p:sp>
        <p:nvSpPr>
          <p:cNvPr id="16" name="矩形 15"/>
          <p:cNvSpPr/>
          <p:nvPr/>
        </p:nvSpPr>
        <p:spPr>
          <a:xfrm flipH="1">
            <a:off x="3438121" y="5028510"/>
            <a:ext cx="5242162" cy="953135"/>
          </a:xfrm>
          <a:prstGeom prst="rect">
            <a:avLst/>
          </a:prstGeom>
        </p:spPr>
        <p:txBody>
          <a:bodyPr wrap="square">
            <a:spAutoFit/>
          </a:bodyPr>
          <a:lstStyle/>
          <a:p>
            <a:pPr algn="ctr"/>
            <a:r>
              <a:rPr lang="en-US" sz="2400" dirty="0">
                <a:solidFill>
                  <a:schemeClr val="bg1"/>
                </a:solidFill>
                <a:latin typeface="微软雅黑" panose="020B0503020204020204" pitchFamily="34" charset="-122"/>
                <a:ea typeface="微软雅黑" panose="020B0503020204020204" pitchFamily="34" charset="-122"/>
              </a:rPr>
              <a:t>21821132</a:t>
            </a:r>
            <a:endParaRPr lang="en-US" sz="800" dirty="0">
              <a:solidFill>
                <a:schemeClr val="bg1"/>
              </a:solidFill>
              <a:latin typeface="微软雅黑" panose="020B0503020204020204" pitchFamily="34" charset="-122"/>
              <a:ea typeface="微软雅黑" panose="020B0503020204020204" pitchFamily="34" charset="-122"/>
            </a:endParaRPr>
          </a:p>
          <a:p>
            <a:pPr algn="ctr"/>
            <a:endParaRPr lang="en-US" sz="800" dirty="0">
              <a:solidFill>
                <a:schemeClr val="bg1"/>
              </a:solidFill>
              <a:latin typeface="微软雅黑" panose="020B0503020204020204" pitchFamily="34" charset="-122"/>
              <a:ea typeface="微软雅黑" panose="020B0503020204020204" pitchFamily="34" charset="-122"/>
            </a:endParaRPr>
          </a:p>
          <a:p>
            <a:pPr algn="ctr"/>
            <a:r>
              <a:rPr lang="zh-CN" altLang="en-US" sz="2400" dirty="0">
                <a:solidFill>
                  <a:schemeClr val="bg1"/>
                </a:solidFill>
                <a:latin typeface="微软雅黑" panose="020B0503020204020204" pitchFamily="34" charset="-122"/>
                <a:ea typeface="微软雅黑" panose="020B0503020204020204" pitchFamily="34" charset="-122"/>
              </a:rPr>
              <a:t>董建洲</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18" name="Franja diagonal 27"/>
          <p:cNvSpPr/>
          <p:nvPr/>
        </p:nvSpPr>
        <p:spPr>
          <a:xfrm rot="5400000">
            <a:off x="10992455" y="-36757"/>
            <a:ext cx="1190171" cy="1208918"/>
          </a:xfrm>
          <a:prstGeom prst="diagStripe">
            <a:avLst/>
          </a:prstGeom>
          <a:solidFill>
            <a:srgbClr val="027BA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solidFill>
                <a:schemeClr val="tx1"/>
              </a:solidFill>
              <a:latin typeface="微软雅黑" panose="020B0503020204020204" pitchFamily="34" charset="-122"/>
              <a:ea typeface="微软雅黑" panose="020B0503020204020204" pitchFamily="34" charset="-122"/>
            </a:endParaRPr>
          </a:p>
        </p:txBody>
      </p:sp>
      <p:sp>
        <p:nvSpPr>
          <p:cNvPr id="19" name="TextBox 18"/>
          <p:cNvSpPr txBox="1"/>
          <p:nvPr/>
        </p:nvSpPr>
        <p:spPr>
          <a:xfrm rot="2700000">
            <a:off x="11274658" y="200087"/>
            <a:ext cx="926857" cy="461665"/>
          </a:xfrm>
          <a:prstGeom prst="rect">
            <a:avLst/>
          </a:prstGeom>
          <a:noFill/>
        </p:spPr>
        <p:txBody>
          <a:bodyPr wrap="none" rtlCol="0">
            <a:spAutoFit/>
          </a:bodyPr>
          <a:lstStyle/>
          <a:p>
            <a:pPr algn="ctr"/>
            <a:r>
              <a:rPr lang="en-US" altLang="zh-CN" sz="2400" smtClean="0">
                <a:solidFill>
                  <a:schemeClr val="bg1"/>
                </a:solidFill>
                <a:latin typeface="微软雅黑" panose="020B0503020204020204" pitchFamily="34" charset="-122"/>
                <a:ea typeface="微软雅黑" panose="020B0503020204020204" pitchFamily="34" charset="-122"/>
                <a:cs typeface="Arial Unicode MS" panose="020B0604020202020204" pitchFamily="34" charset="-122"/>
                <a:sym typeface="微软雅黑" panose="020B0503020204020204" pitchFamily="34" charset="-122"/>
              </a:rPr>
              <a:t>201X</a:t>
            </a:r>
            <a:endParaRPr lang="zh-CN" altLang="en-US" sz="2400" dirty="0">
              <a:solidFill>
                <a:schemeClr val="bg1"/>
              </a:solidFill>
              <a:latin typeface="微软雅黑" panose="020B0503020204020204" pitchFamily="34" charset="-122"/>
              <a:ea typeface="微软雅黑" panose="020B0503020204020204" pitchFamily="34" charset="-122"/>
              <a:cs typeface="Arial Unicode MS" panose="020B0604020202020204" pitchFamily="34" charset="-122"/>
              <a:sym typeface="微软雅黑" panose="020B0503020204020204" pitchFamily="34" charset="-122"/>
            </a:endParaRPr>
          </a:p>
        </p:txBody>
      </p:sp>
    </p:spTree>
  </p:cSld>
  <p:clrMapOvr>
    <a:masterClrMapping/>
  </p:clrMapOvr>
  <p:transition spd="slow">
    <p:pul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par>
                          <p:cTn id="7" fill="hold">
                            <p:stCondLst>
                              <p:cond delay="0"/>
                            </p:stCondLst>
                            <p:childTnLst>
                              <p:par>
                                <p:cTn id="8" presetID="42" presetClass="entr" presetSubtype="0" fill="hold" grpId="0" nodeType="after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00"/>
                                        <p:tgtEl>
                                          <p:spTgt spid="12"/>
                                        </p:tgtEl>
                                      </p:cBhvr>
                                    </p:animEffect>
                                    <p:anim calcmode="lin" valueType="num">
                                      <p:cBhvr>
                                        <p:cTn id="11" dur="1000" fill="hold"/>
                                        <p:tgtEl>
                                          <p:spTgt spid="12"/>
                                        </p:tgtEl>
                                        <p:attrNameLst>
                                          <p:attrName>ppt_x</p:attrName>
                                        </p:attrNameLst>
                                      </p:cBhvr>
                                      <p:tavLst>
                                        <p:tav tm="0">
                                          <p:val>
                                            <p:strVal val="#ppt_x"/>
                                          </p:val>
                                        </p:tav>
                                        <p:tav tm="100000">
                                          <p:val>
                                            <p:strVal val="#ppt_x"/>
                                          </p:val>
                                        </p:tav>
                                      </p:tavLst>
                                    </p:anim>
                                    <p:anim calcmode="lin" valueType="num">
                                      <p:cBhvr>
                                        <p:cTn id="12" dur="1000" fill="hold"/>
                                        <p:tgtEl>
                                          <p:spTgt spid="12"/>
                                        </p:tgtEl>
                                        <p:attrNameLst>
                                          <p:attrName>ppt_y</p:attrName>
                                        </p:attrNameLst>
                                      </p:cBhvr>
                                      <p:tavLst>
                                        <p:tav tm="0">
                                          <p:val>
                                            <p:strVal val="#ppt_y+.1"/>
                                          </p:val>
                                        </p:tav>
                                        <p:tav tm="100000">
                                          <p:val>
                                            <p:strVal val="#ppt_y"/>
                                          </p:val>
                                        </p:tav>
                                      </p:tavLst>
                                    </p:anim>
                                  </p:childTnLst>
                                </p:cTn>
                              </p:par>
                            </p:childTnLst>
                          </p:cTn>
                        </p:par>
                        <p:par>
                          <p:cTn id="13" fill="hold">
                            <p:stCondLst>
                              <p:cond delay="1000"/>
                            </p:stCondLst>
                            <p:childTnLst>
                              <p:par>
                                <p:cTn id="14" presetID="10" presetClass="entr" presetSubtype="0" fill="hold" grpId="0" nodeType="afterEffect">
                                  <p:stCondLst>
                                    <p:cond delay="0"/>
                                  </p:stCondLst>
                                  <p:childTnLst>
                                    <p:set>
                                      <p:cBhvr>
                                        <p:cTn id="15" dur="1" fill="hold">
                                          <p:stCondLst>
                                            <p:cond delay="0"/>
                                          </p:stCondLst>
                                        </p:cTn>
                                        <p:tgtEl>
                                          <p:spTgt spid="13"/>
                                        </p:tgtEl>
                                        <p:attrNameLst>
                                          <p:attrName>style.visibility</p:attrName>
                                        </p:attrNameLst>
                                      </p:cBhvr>
                                      <p:to>
                                        <p:strVal val="visible"/>
                                      </p:to>
                                    </p:set>
                                    <p:animEffect transition="in" filter="fade">
                                      <p:cBhvr>
                                        <p:cTn id="16" dur="500"/>
                                        <p:tgtEl>
                                          <p:spTgt spid="13"/>
                                        </p:tgtEl>
                                      </p:cBhvr>
                                    </p:animEffect>
                                  </p:childTnLst>
                                </p:cTn>
                              </p:par>
                            </p:childTnLst>
                          </p:cTn>
                        </p:par>
                        <p:par>
                          <p:cTn id="17" fill="hold">
                            <p:stCondLst>
                              <p:cond delay="1500"/>
                            </p:stCondLst>
                            <p:childTnLst>
                              <p:par>
                                <p:cTn id="18" presetID="42" presetClass="entr" presetSubtype="0" fill="hold" grpId="0" nodeType="after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1000"/>
                                        <p:tgtEl>
                                          <p:spTgt spid="15"/>
                                        </p:tgtEl>
                                      </p:cBhvr>
                                    </p:animEffect>
                                    <p:anim calcmode="lin" valueType="num">
                                      <p:cBhvr>
                                        <p:cTn id="21" dur="1000" fill="hold"/>
                                        <p:tgtEl>
                                          <p:spTgt spid="15"/>
                                        </p:tgtEl>
                                        <p:attrNameLst>
                                          <p:attrName>ppt_x</p:attrName>
                                        </p:attrNameLst>
                                      </p:cBhvr>
                                      <p:tavLst>
                                        <p:tav tm="0">
                                          <p:val>
                                            <p:strVal val="#ppt_x"/>
                                          </p:val>
                                        </p:tav>
                                        <p:tav tm="100000">
                                          <p:val>
                                            <p:strVal val="#ppt_x"/>
                                          </p:val>
                                        </p:tav>
                                      </p:tavLst>
                                    </p:anim>
                                    <p:anim calcmode="lin" valueType="num">
                                      <p:cBhvr>
                                        <p:cTn id="22" dur="1000" fill="hold"/>
                                        <p:tgtEl>
                                          <p:spTgt spid="15"/>
                                        </p:tgtEl>
                                        <p:attrNameLst>
                                          <p:attrName>ppt_y</p:attrName>
                                        </p:attrNameLst>
                                      </p:cBhvr>
                                      <p:tavLst>
                                        <p:tav tm="0">
                                          <p:val>
                                            <p:strVal val="#ppt_y+.1"/>
                                          </p:val>
                                        </p:tav>
                                        <p:tav tm="100000">
                                          <p:val>
                                            <p:strVal val="#ppt_y"/>
                                          </p:val>
                                        </p:tav>
                                      </p:tavLst>
                                    </p:anim>
                                  </p:childTnLst>
                                </p:cTn>
                              </p:par>
                            </p:childTnLst>
                          </p:cTn>
                        </p:par>
                        <p:par>
                          <p:cTn id="23" fill="hold">
                            <p:stCondLst>
                              <p:cond delay="2500"/>
                            </p:stCondLst>
                            <p:childTnLst>
                              <p:par>
                                <p:cTn id="24" presetID="16" presetClass="entr" presetSubtype="21" fill="hold" grpId="0" nodeType="after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barn(inVertical)">
                                      <p:cBhvr>
                                        <p:cTn id="26" dur="750"/>
                                        <p:tgtEl>
                                          <p:spTgt spid="16"/>
                                        </p:tgtEl>
                                      </p:cBhvr>
                                    </p:animEffect>
                                  </p:childTnLst>
                                </p:cTn>
                              </p:par>
                            </p:childTnLst>
                          </p:cTn>
                        </p:par>
                        <p:par>
                          <p:cTn id="27" fill="hold">
                            <p:stCondLst>
                              <p:cond delay="3500"/>
                            </p:stCondLst>
                            <p:childTnLst>
                              <p:par>
                                <p:cTn id="28" presetID="2" presetClass="entr" presetSubtype="3" fill="hold" grpId="0" nodeType="afterEffect">
                                  <p:stCondLst>
                                    <p:cond delay="0"/>
                                  </p:stCondLst>
                                  <p:childTnLst>
                                    <p:set>
                                      <p:cBhvr>
                                        <p:cTn id="29" dur="1" fill="hold">
                                          <p:stCondLst>
                                            <p:cond delay="0"/>
                                          </p:stCondLst>
                                        </p:cTn>
                                        <p:tgtEl>
                                          <p:spTgt spid="18"/>
                                        </p:tgtEl>
                                        <p:attrNameLst>
                                          <p:attrName>style.visibility</p:attrName>
                                        </p:attrNameLst>
                                      </p:cBhvr>
                                      <p:to>
                                        <p:strVal val="visible"/>
                                      </p:to>
                                    </p:set>
                                    <p:anim calcmode="lin" valueType="num">
                                      <p:cBhvr additive="base">
                                        <p:cTn id="30" dur="1000" fill="hold"/>
                                        <p:tgtEl>
                                          <p:spTgt spid="18"/>
                                        </p:tgtEl>
                                        <p:attrNameLst>
                                          <p:attrName>ppt_x</p:attrName>
                                        </p:attrNameLst>
                                      </p:cBhvr>
                                      <p:tavLst>
                                        <p:tav tm="0">
                                          <p:val>
                                            <p:strVal val="1+#ppt_w/2"/>
                                          </p:val>
                                        </p:tav>
                                        <p:tav tm="100000">
                                          <p:val>
                                            <p:strVal val="#ppt_x"/>
                                          </p:val>
                                        </p:tav>
                                      </p:tavLst>
                                    </p:anim>
                                    <p:anim calcmode="lin" valueType="num">
                                      <p:cBhvr additive="base">
                                        <p:cTn id="31" dur="1000" fill="hold"/>
                                        <p:tgtEl>
                                          <p:spTgt spid="18"/>
                                        </p:tgtEl>
                                        <p:attrNameLst>
                                          <p:attrName>ppt_y</p:attrName>
                                        </p:attrNameLst>
                                      </p:cBhvr>
                                      <p:tavLst>
                                        <p:tav tm="0">
                                          <p:val>
                                            <p:strVal val="0-#ppt_h/2"/>
                                          </p:val>
                                        </p:tav>
                                        <p:tav tm="100000">
                                          <p:val>
                                            <p:strVal val="#ppt_y"/>
                                          </p:val>
                                        </p:tav>
                                      </p:tavLst>
                                    </p:anim>
                                  </p:childTnLst>
                                </p:cTn>
                              </p:par>
                              <p:par>
                                <p:cTn id="32" presetID="2" presetClass="entr" presetSubtype="1" decel="100000" fill="hold" grpId="0" nodeType="withEffect">
                                  <p:stCondLst>
                                    <p:cond delay="75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1000" fill="hold"/>
                                        <p:tgtEl>
                                          <p:spTgt spid="19"/>
                                        </p:tgtEl>
                                        <p:attrNameLst>
                                          <p:attrName>ppt_x</p:attrName>
                                        </p:attrNameLst>
                                      </p:cBhvr>
                                      <p:tavLst>
                                        <p:tav tm="0">
                                          <p:val>
                                            <p:strVal val="#ppt_x"/>
                                          </p:val>
                                        </p:tav>
                                        <p:tav tm="100000">
                                          <p:val>
                                            <p:strVal val="#ppt_x"/>
                                          </p:val>
                                        </p:tav>
                                      </p:tavLst>
                                    </p:anim>
                                    <p:anim calcmode="lin" valueType="num">
                                      <p:cBhvr additive="base">
                                        <p:cTn id="35" dur="1000" fill="hold"/>
                                        <p:tgtEl>
                                          <p:spTgt spid="19"/>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6" repeatCount="indefinite" fill="remove" display="0">
                  <p:stCondLst>
                    <p:cond delay="indefinite"/>
                  </p:stCondLst>
                  <p:endCondLst>
                    <p:cond evt="onStopAudio" delay="0">
                      <p:tgtEl>
                        <p:sldTgt/>
                      </p:tgtEl>
                    </p:cond>
                  </p:endCondLst>
                </p:cTn>
                <p:tgtEl>
                  <p:spTgt spid="4"/>
                </p:tgtEl>
              </p:cMediaNode>
            </p:audio>
          </p:childTnLst>
        </p:cTn>
      </p:par>
    </p:tnLst>
    <p:bldLst>
      <p:bldP spid="13" grpId="0" animBg="1"/>
      <p:bldP spid="12" grpId="0" bldLvl="0" animBg="1"/>
      <p:bldP spid="15" grpId="0"/>
      <p:bldP spid="16" grpId="0"/>
      <p:bldP spid="18" grpId="0" animBg="1"/>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矩形 11"/>
          <p:cNvSpPr/>
          <p:nvPr/>
        </p:nvSpPr>
        <p:spPr>
          <a:xfrm rot="10800000">
            <a:off x="-53011" y="-27383"/>
            <a:ext cx="12243423" cy="2427353"/>
          </a:xfrm>
          <a:custGeom>
            <a:avLst/>
            <a:gdLst>
              <a:gd name="connsiteX0" fmla="*/ 0 w 12190413"/>
              <a:gd name="connsiteY0" fmla="*/ 0 h 3429000"/>
              <a:gd name="connsiteX1" fmla="*/ 12190413 w 12190413"/>
              <a:gd name="connsiteY1" fmla="*/ 0 h 3429000"/>
              <a:gd name="connsiteX2" fmla="*/ 12190413 w 12190413"/>
              <a:gd name="connsiteY2" fmla="*/ 3429000 h 3429000"/>
              <a:gd name="connsiteX3" fmla="*/ 0 w 12190413"/>
              <a:gd name="connsiteY3" fmla="*/ 3429000 h 3429000"/>
              <a:gd name="connsiteX4" fmla="*/ 0 w 12190413"/>
              <a:gd name="connsiteY4" fmla="*/ 0 h 3429000"/>
              <a:gd name="connsiteX0-1" fmla="*/ 0 w 12190413"/>
              <a:gd name="connsiteY0-2" fmla="*/ 0 h 3429000"/>
              <a:gd name="connsiteX1-3" fmla="*/ 12190413 w 12190413"/>
              <a:gd name="connsiteY1-4" fmla="*/ 0 h 3429000"/>
              <a:gd name="connsiteX2-5" fmla="*/ 12190413 w 12190413"/>
              <a:gd name="connsiteY2-6" fmla="*/ 3429000 h 3429000"/>
              <a:gd name="connsiteX3-7" fmla="*/ 0 w 12190413"/>
              <a:gd name="connsiteY3-8" fmla="*/ 3429000 h 3429000"/>
              <a:gd name="connsiteX4-9" fmla="*/ 0 w 12190413"/>
              <a:gd name="connsiteY4-10" fmla="*/ 0 h 3429000"/>
              <a:gd name="connsiteX0-11" fmla="*/ 0 w 12190413"/>
              <a:gd name="connsiteY0-12" fmla="*/ 0 h 3429000"/>
              <a:gd name="connsiteX1-13" fmla="*/ 12190413 w 12190413"/>
              <a:gd name="connsiteY1-14" fmla="*/ 0 h 3429000"/>
              <a:gd name="connsiteX2-15" fmla="*/ 12190413 w 12190413"/>
              <a:gd name="connsiteY2-16" fmla="*/ 3429000 h 3429000"/>
              <a:gd name="connsiteX3-17" fmla="*/ 0 w 12190413"/>
              <a:gd name="connsiteY3-18" fmla="*/ 3429000 h 3429000"/>
              <a:gd name="connsiteX4-19" fmla="*/ 0 w 12190413"/>
              <a:gd name="connsiteY4-20" fmla="*/ 0 h 3429000"/>
              <a:gd name="connsiteX0-21" fmla="*/ 0 w 12216918"/>
              <a:gd name="connsiteY0-22" fmla="*/ 0 h 3429000"/>
              <a:gd name="connsiteX1-23" fmla="*/ 12190413 w 12216918"/>
              <a:gd name="connsiteY1-24" fmla="*/ 0 h 3429000"/>
              <a:gd name="connsiteX2-25" fmla="*/ 12216918 w 12216918"/>
              <a:gd name="connsiteY2-26" fmla="*/ 2435087 h 3429000"/>
              <a:gd name="connsiteX3-27" fmla="*/ 0 w 12216918"/>
              <a:gd name="connsiteY3-28" fmla="*/ 3429000 h 3429000"/>
              <a:gd name="connsiteX4-29" fmla="*/ 0 w 12216918"/>
              <a:gd name="connsiteY4-30" fmla="*/ 0 h 3429000"/>
              <a:gd name="connsiteX0-31" fmla="*/ 0 w 12216918"/>
              <a:gd name="connsiteY0-32" fmla="*/ 0 h 2435087"/>
              <a:gd name="connsiteX1-33" fmla="*/ 12190413 w 12216918"/>
              <a:gd name="connsiteY1-34" fmla="*/ 0 h 2435087"/>
              <a:gd name="connsiteX2-35" fmla="*/ 12216918 w 12216918"/>
              <a:gd name="connsiteY2-36" fmla="*/ 2435087 h 2435087"/>
              <a:gd name="connsiteX3-37" fmla="*/ 13252 w 12216918"/>
              <a:gd name="connsiteY3-38" fmla="*/ 2408582 h 2435087"/>
              <a:gd name="connsiteX4-39" fmla="*/ 0 w 12216918"/>
              <a:gd name="connsiteY4-40" fmla="*/ 0 h 2435087"/>
              <a:gd name="connsiteX0-41" fmla="*/ 0 w 12243423"/>
              <a:gd name="connsiteY0-42" fmla="*/ 0 h 2421835"/>
              <a:gd name="connsiteX1-43" fmla="*/ 12190413 w 12243423"/>
              <a:gd name="connsiteY1-44" fmla="*/ 0 h 2421835"/>
              <a:gd name="connsiteX2-45" fmla="*/ 12243423 w 12243423"/>
              <a:gd name="connsiteY2-46" fmla="*/ 2421835 h 2421835"/>
              <a:gd name="connsiteX3-47" fmla="*/ 13252 w 12243423"/>
              <a:gd name="connsiteY3-48" fmla="*/ 2408582 h 2421835"/>
              <a:gd name="connsiteX4-49" fmla="*/ 0 w 12243423"/>
              <a:gd name="connsiteY4-50" fmla="*/ 0 h 2421835"/>
              <a:gd name="connsiteX0-51" fmla="*/ 13839 w 12257262"/>
              <a:gd name="connsiteY0-52" fmla="*/ 0 h 2435087"/>
              <a:gd name="connsiteX1-53" fmla="*/ 12204252 w 12257262"/>
              <a:gd name="connsiteY1-54" fmla="*/ 0 h 2435087"/>
              <a:gd name="connsiteX2-55" fmla="*/ 12257262 w 12257262"/>
              <a:gd name="connsiteY2-56" fmla="*/ 2421835 h 2435087"/>
              <a:gd name="connsiteX3-57" fmla="*/ 587 w 12257262"/>
              <a:gd name="connsiteY3-58" fmla="*/ 2435087 h 2435087"/>
              <a:gd name="connsiteX4-59" fmla="*/ 13839 w 12257262"/>
              <a:gd name="connsiteY4-60" fmla="*/ 0 h 2435087"/>
              <a:gd name="connsiteX0-61" fmla="*/ 1276 w 12244699"/>
              <a:gd name="connsiteY0-62" fmla="*/ 0 h 2421835"/>
              <a:gd name="connsiteX1-63" fmla="*/ 12191689 w 12244699"/>
              <a:gd name="connsiteY1-64" fmla="*/ 0 h 2421835"/>
              <a:gd name="connsiteX2-65" fmla="*/ 12244699 w 12244699"/>
              <a:gd name="connsiteY2-66" fmla="*/ 2421835 h 2421835"/>
              <a:gd name="connsiteX3-67" fmla="*/ 1276 w 12244699"/>
              <a:gd name="connsiteY3-68" fmla="*/ 2395331 h 2421835"/>
              <a:gd name="connsiteX4-69" fmla="*/ 1276 w 12244699"/>
              <a:gd name="connsiteY4-70" fmla="*/ 0 h 2421835"/>
              <a:gd name="connsiteX0-71" fmla="*/ 1276 w 12244699"/>
              <a:gd name="connsiteY0-72" fmla="*/ 0 h 2421835"/>
              <a:gd name="connsiteX1-73" fmla="*/ 12191689 w 12244699"/>
              <a:gd name="connsiteY1-74" fmla="*/ 0 h 2421835"/>
              <a:gd name="connsiteX2-75" fmla="*/ 12244699 w 12244699"/>
              <a:gd name="connsiteY2-76" fmla="*/ 2421835 h 2421835"/>
              <a:gd name="connsiteX3-77" fmla="*/ 1276 w 12244699"/>
              <a:gd name="connsiteY3-78" fmla="*/ 2420237 h 2421835"/>
              <a:gd name="connsiteX4-79" fmla="*/ 1276 w 12244699"/>
              <a:gd name="connsiteY4-80" fmla="*/ 0 h 2421835"/>
              <a:gd name="connsiteX0-81" fmla="*/ 0 w 12243423"/>
              <a:gd name="connsiteY0-82" fmla="*/ 0 h 2427353"/>
              <a:gd name="connsiteX1-83" fmla="*/ 12190413 w 12243423"/>
              <a:gd name="connsiteY1-84" fmla="*/ 0 h 2427353"/>
              <a:gd name="connsiteX2-85" fmla="*/ 12243423 w 12243423"/>
              <a:gd name="connsiteY2-86" fmla="*/ 2421835 h 2427353"/>
              <a:gd name="connsiteX3-87" fmla="*/ 3558 w 12243423"/>
              <a:gd name="connsiteY3-88" fmla="*/ 2427353 h 2427353"/>
              <a:gd name="connsiteX4-89" fmla="*/ 0 w 12243423"/>
              <a:gd name="connsiteY4-90" fmla="*/ 0 h 2427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43423" h="2427353">
                <a:moveTo>
                  <a:pt x="0" y="0"/>
                </a:moveTo>
                <a:cubicBezTo>
                  <a:pt x="2751506" y="662608"/>
                  <a:pt x="6563185" y="1815548"/>
                  <a:pt x="12190413" y="0"/>
                </a:cubicBezTo>
                <a:lnTo>
                  <a:pt x="12243423" y="2421835"/>
                </a:lnTo>
                <a:lnTo>
                  <a:pt x="3558" y="2427353"/>
                </a:lnTo>
                <a:cubicBezTo>
                  <a:pt x="-859" y="1624492"/>
                  <a:pt x="4417" y="802861"/>
                  <a:pt x="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副标题 2"/>
          <p:cNvSpPr txBox="1"/>
          <p:nvPr/>
        </p:nvSpPr>
        <p:spPr>
          <a:xfrm>
            <a:off x="2713990" y="486410"/>
            <a:ext cx="6762750" cy="657225"/>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rPr>
              <a:t>background</a:t>
            </a:r>
            <a:endPar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endParaRPr>
          </a:p>
        </p:txBody>
      </p:sp>
      <p:sp>
        <p:nvSpPr>
          <p:cNvPr id="5" name="文本框 4"/>
          <p:cNvSpPr txBox="1"/>
          <p:nvPr/>
        </p:nvSpPr>
        <p:spPr>
          <a:xfrm>
            <a:off x="2214880" y="3258185"/>
            <a:ext cx="7760970" cy="1198880"/>
          </a:xfrm>
          <a:prstGeom prst="rect">
            <a:avLst/>
          </a:prstGeom>
          <a:noFill/>
        </p:spPr>
        <p:txBody>
          <a:bodyPr wrap="square" rtlCol="0" anchor="t">
            <a:spAutoFit/>
          </a:bodyPr>
          <a:p>
            <a:r>
              <a:rPr lang="zh-CN" altLang="en-US"/>
              <a:t>遗传编程（GP）是一种能够识别大型数据集中复杂的非线性模式的进化计算方法。尽管GP相对于更典型的，频繁的统计方法方法具有潜在的优势，但其在生存分析中的应用至少是罕见的。本研究的目的是确定GP用于临床预测模型自动开发的效用。</a:t>
            </a:r>
            <a:endParaRPr lang="zh-CN" altLang="en-US"/>
          </a:p>
        </p:txBody>
      </p:sp>
    </p:spTree>
  </p:cSld>
  <p:clrMapOvr>
    <a:masterClrMapping/>
  </p:clrMapOvr>
  <p:transition spd="slow">
    <p:push dir="u"/>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矩形 11"/>
          <p:cNvSpPr/>
          <p:nvPr/>
        </p:nvSpPr>
        <p:spPr>
          <a:xfrm rot="10800000">
            <a:off x="-53011" y="-27383"/>
            <a:ext cx="12243423" cy="2427353"/>
          </a:xfrm>
          <a:custGeom>
            <a:avLst/>
            <a:gdLst>
              <a:gd name="connsiteX0" fmla="*/ 0 w 12190413"/>
              <a:gd name="connsiteY0" fmla="*/ 0 h 3429000"/>
              <a:gd name="connsiteX1" fmla="*/ 12190413 w 12190413"/>
              <a:gd name="connsiteY1" fmla="*/ 0 h 3429000"/>
              <a:gd name="connsiteX2" fmla="*/ 12190413 w 12190413"/>
              <a:gd name="connsiteY2" fmla="*/ 3429000 h 3429000"/>
              <a:gd name="connsiteX3" fmla="*/ 0 w 12190413"/>
              <a:gd name="connsiteY3" fmla="*/ 3429000 h 3429000"/>
              <a:gd name="connsiteX4" fmla="*/ 0 w 12190413"/>
              <a:gd name="connsiteY4" fmla="*/ 0 h 3429000"/>
              <a:gd name="connsiteX0-1" fmla="*/ 0 w 12190413"/>
              <a:gd name="connsiteY0-2" fmla="*/ 0 h 3429000"/>
              <a:gd name="connsiteX1-3" fmla="*/ 12190413 w 12190413"/>
              <a:gd name="connsiteY1-4" fmla="*/ 0 h 3429000"/>
              <a:gd name="connsiteX2-5" fmla="*/ 12190413 w 12190413"/>
              <a:gd name="connsiteY2-6" fmla="*/ 3429000 h 3429000"/>
              <a:gd name="connsiteX3-7" fmla="*/ 0 w 12190413"/>
              <a:gd name="connsiteY3-8" fmla="*/ 3429000 h 3429000"/>
              <a:gd name="connsiteX4-9" fmla="*/ 0 w 12190413"/>
              <a:gd name="connsiteY4-10" fmla="*/ 0 h 3429000"/>
              <a:gd name="connsiteX0-11" fmla="*/ 0 w 12190413"/>
              <a:gd name="connsiteY0-12" fmla="*/ 0 h 3429000"/>
              <a:gd name="connsiteX1-13" fmla="*/ 12190413 w 12190413"/>
              <a:gd name="connsiteY1-14" fmla="*/ 0 h 3429000"/>
              <a:gd name="connsiteX2-15" fmla="*/ 12190413 w 12190413"/>
              <a:gd name="connsiteY2-16" fmla="*/ 3429000 h 3429000"/>
              <a:gd name="connsiteX3-17" fmla="*/ 0 w 12190413"/>
              <a:gd name="connsiteY3-18" fmla="*/ 3429000 h 3429000"/>
              <a:gd name="connsiteX4-19" fmla="*/ 0 w 12190413"/>
              <a:gd name="connsiteY4-20" fmla="*/ 0 h 3429000"/>
              <a:gd name="connsiteX0-21" fmla="*/ 0 w 12216918"/>
              <a:gd name="connsiteY0-22" fmla="*/ 0 h 3429000"/>
              <a:gd name="connsiteX1-23" fmla="*/ 12190413 w 12216918"/>
              <a:gd name="connsiteY1-24" fmla="*/ 0 h 3429000"/>
              <a:gd name="connsiteX2-25" fmla="*/ 12216918 w 12216918"/>
              <a:gd name="connsiteY2-26" fmla="*/ 2435087 h 3429000"/>
              <a:gd name="connsiteX3-27" fmla="*/ 0 w 12216918"/>
              <a:gd name="connsiteY3-28" fmla="*/ 3429000 h 3429000"/>
              <a:gd name="connsiteX4-29" fmla="*/ 0 w 12216918"/>
              <a:gd name="connsiteY4-30" fmla="*/ 0 h 3429000"/>
              <a:gd name="connsiteX0-31" fmla="*/ 0 w 12216918"/>
              <a:gd name="connsiteY0-32" fmla="*/ 0 h 2435087"/>
              <a:gd name="connsiteX1-33" fmla="*/ 12190413 w 12216918"/>
              <a:gd name="connsiteY1-34" fmla="*/ 0 h 2435087"/>
              <a:gd name="connsiteX2-35" fmla="*/ 12216918 w 12216918"/>
              <a:gd name="connsiteY2-36" fmla="*/ 2435087 h 2435087"/>
              <a:gd name="connsiteX3-37" fmla="*/ 13252 w 12216918"/>
              <a:gd name="connsiteY3-38" fmla="*/ 2408582 h 2435087"/>
              <a:gd name="connsiteX4-39" fmla="*/ 0 w 12216918"/>
              <a:gd name="connsiteY4-40" fmla="*/ 0 h 2435087"/>
              <a:gd name="connsiteX0-41" fmla="*/ 0 w 12243423"/>
              <a:gd name="connsiteY0-42" fmla="*/ 0 h 2421835"/>
              <a:gd name="connsiteX1-43" fmla="*/ 12190413 w 12243423"/>
              <a:gd name="connsiteY1-44" fmla="*/ 0 h 2421835"/>
              <a:gd name="connsiteX2-45" fmla="*/ 12243423 w 12243423"/>
              <a:gd name="connsiteY2-46" fmla="*/ 2421835 h 2421835"/>
              <a:gd name="connsiteX3-47" fmla="*/ 13252 w 12243423"/>
              <a:gd name="connsiteY3-48" fmla="*/ 2408582 h 2421835"/>
              <a:gd name="connsiteX4-49" fmla="*/ 0 w 12243423"/>
              <a:gd name="connsiteY4-50" fmla="*/ 0 h 2421835"/>
              <a:gd name="connsiteX0-51" fmla="*/ 13839 w 12257262"/>
              <a:gd name="connsiteY0-52" fmla="*/ 0 h 2435087"/>
              <a:gd name="connsiteX1-53" fmla="*/ 12204252 w 12257262"/>
              <a:gd name="connsiteY1-54" fmla="*/ 0 h 2435087"/>
              <a:gd name="connsiteX2-55" fmla="*/ 12257262 w 12257262"/>
              <a:gd name="connsiteY2-56" fmla="*/ 2421835 h 2435087"/>
              <a:gd name="connsiteX3-57" fmla="*/ 587 w 12257262"/>
              <a:gd name="connsiteY3-58" fmla="*/ 2435087 h 2435087"/>
              <a:gd name="connsiteX4-59" fmla="*/ 13839 w 12257262"/>
              <a:gd name="connsiteY4-60" fmla="*/ 0 h 2435087"/>
              <a:gd name="connsiteX0-61" fmla="*/ 1276 w 12244699"/>
              <a:gd name="connsiteY0-62" fmla="*/ 0 h 2421835"/>
              <a:gd name="connsiteX1-63" fmla="*/ 12191689 w 12244699"/>
              <a:gd name="connsiteY1-64" fmla="*/ 0 h 2421835"/>
              <a:gd name="connsiteX2-65" fmla="*/ 12244699 w 12244699"/>
              <a:gd name="connsiteY2-66" fmla="*/ 2421835 h 2421835"/>
              <a:gd name="connsiteX3-67" fmla="*/ 1276 w 12244699"/>
              <a:gd name="connsiteY3-68" fmla="*/ 2395331 h 2421835"/>
              <a:gd name="connsiteX4-69" fmla="*/ 1276 w 12244699"/>
              <a:gd name="connsiteY4-70" fmla="*/ 0 h 2421835"/>
              <a:gd name="connsiteX0-71" fmla="*/ 1276 w 12244699"/>
              <a:gd name="connsiteY0-72" fmla="*/ 0 h 2421835"/>
              <a:gd name="connsiteX1-73" fmla="*/ 12191689 w 12244699"/>
              <a:gd name="connsiteY1-74" fmla="*/ 0 h 2421835"/>
              <a:gd name="connsiteX2-75" fmla="*/ 12244699 w 12244699"/>
              <a:gd name="connsiteY2-76" fmla="*/ 2421835 h 2421835"/>
              <a:gd name="connsiteX3-77" fmla="*/ 1276 w 12244699"/>
              <a:gd name="connsiteY3-78" fmla="*/ 2420237 h 2421835"/>
              <a:gd name="connsiteX4-79" fmla="*/ 1276 w 12244699"/>
              <a:gd name="connsiteY4-80" fmla="*/ 0 h 2421835"/>
              <a:gd name="connsiteX0-81" fmla="*/ 0 w 12243423"/>
              <a:gd name="connsiteY0-82" fmla="*/ 0 h 2427353"/>
              <a:gd name="connsiteX1-83" fmla="*/ 12190413 w 12243423"/>
              <a:gd name="connsiteY1-84" fmla="*/ 0 h 2427353"/>
              <a:gd name="connsiteX2-85" fmla="*/ 12243423 w 12243423"/>
              <a:gd name="connsiteY2-86" fmla="*/ 2421835 h 2427353"/>
              <a:gd name="connsiteX3-87" fmla="*/ 3558 w 12243423"/>
              <a:gd name="connsiteY3-88" fmla="*/ 2427353 h 2427353"/>
              <a:gd name="connsiteX4-89" fmla="*/ 0 w 12243423"/>
              <a:gd name="connsiteY4-90" fmla="*/ 0 h 2427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43423" h="2427353">
                <a:moveTo>
                  <a:pt x="0" y="0"/>
                </a:moveTo>
                <a:cubicBezTo>
                  <a:pt x="2751506" y="662608"/>
                  <a:pt x="6563185" y="1815548"/>
                  <a:pt x="12190413" y="0"/>
                </a:cubicBezTo>
                <a:lnTo>
                  <a:pt x="12243423" y="2421835"/>
                </a:lnTo>
                <a:lnTo>
                  <a:pt x="3558" y="2427353"/>
                </a:lnTo>
                <a:cubicBezTo>
                  <a:pt x="-859" y="1624492"/>
                  <a:pt x="4417" y="802861"/>
                  <a:pt x="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192780" y="3226435"/>
            <a:ext cx="5752465" cy="1198880"/>
          </a:xfrm>
          <a:prstGeom prst="rect">
            <a:avLst/>
          </a:prstGeom>
          <a:noFill/>
        </p:spPr>
        <p:txBody>
          <a:bodyPr wrap="square" rtlCol="0" anchor="t">
            <a:spAutoFit/>
          </a:bodyPr>
          <a:p>
            <a:r>
              <a:rPr lang="zh-CN" altLang="en-US"/>
              <a:t>该论文使用了来自</a:t>
            </a:r>
            <a:r>
              <a:rPr lang="en-US" altLang="zh-CN"/>
              <a:t>SMART</a:t>
            </a:r>
            <a:r>
              <a:rPr lang="zh-CN" altLang="en-US"/>
              <a:t>研究的数据，分别用</a:t>
            </a:r>
            <a:r>
              <a:rPr lang="en-US" altLang="zh-CN"/>
              <a:t>Cox</a:t>
            </a:r>
            <a:r>
              <a:rPr lang="zh-CN" altLang="en-US"/>
              <a:t>回归技术和</a:t>
            </a:r>
            <a:r>
              <a:rPr lang="en-US" altLang="zh-CN"/>
              <a:t>GP</a:t>
            </a:r>
            <a:r>
              <a:rPr lang="zh-CN" altLang="en-US"/>
              <a:t>对心血管风险的发展和表现进行评分。其中，共有3,873名年龄在19-82岁的患者参加了1996 - 2006年的研究。该队列在70:30被分成派生和验证集。</a:t>
            </a:r>
            <a:endParaRPr lang="zh-CN" altLang="en-US"/>
          </a:p>
        </p:txBody>
      </p:sp>
      <p:sp>
        <p:nvSpPr>
          <p:cNvPr id="5" name="副标题 2"/>
          <p:cNvSpPr txBox="1"/>
          <p:nvPr/>
        </p:nvSpPr>
        <p:spPr>
          <a:xfrm>
            <a:off x="2713990" y="486410"/>
            <a:ext cx="6762750" cy="657225"/>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rPr>
              <a:t>Method</a:t>
            </a:r>
            <a:endPar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endParaRPr>
          </a:p>
        </p:txBody>
      </p:sp>
    </p:spTree>
  </p:cSld>
  <p:clrMapOvr>
    <a:masterClrMapping/>
  </p:clrMapOvr>
  <p:transition spd="slow">
    <p:push dir="u"/>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矩形 11"/>
          <p:cNvSpPr/>
          <p:nvPr/>
        </p:nvSpPr>
        <p:spPr>
          <a:xfrm rot="10800000">
            <a:off x="-53011" y="-27383"/>
            <a:ext cx="12243423" cy="2427353"/>
          </a:xfrm>
          <a:custGeom>
            <a:avLst/>
            <a:gdLst>
              <a:gd name="connsiteX0" fmla="*/ 0 w 12190413"/>
              <a:gd name="connsiteY0" fmla="*/ 0 h 3429000"/>
              <a:gd name="connsiteX1" fmla="*/ 12190413 w 12190413"/>
              <a:gd name="connsiteY1" fmla="*/ 0 h 3429000"/>
              <a:gd name="connsiteX2" fmla="*/ 12190413 w 12190413"/>
              <a:gd name="connsiteY2" fmla="*/ 3429000 h 3429000"/>
              <a:gd name="connsiteX3" fmla="*/ 0 w 12190413"/>
              <a:gd name="connsiteY3" fmla="*/ 3429000 h 3429000"/>
              <a:gd name="connsiteX4" fmla="*/ 0 w 12190413"/>
              <a:gd name="connsiteY4" fmla="*/ 0 h 3429000"/>
              <a:gd name="connsiteX0-1" fmla="*/ 0 w 12190413"/>
              <a:gd name="connsiteY0-2" fmla="*/ 0 h 3429000"/>
              <a:gd name="connsiteX1-3" fmla="*/ 12190413 w 12190413"/>
              <a:gd name="connsiteY1-4" fmla="*/ 0 h 3429000"/>
              <a:gd name="connsiteX2-5" fmla="*/ 12190413 w 12190413"/>
              <a:gd name="connsiteY2-6" fmla="*/ 3429000 h 3429000"/>
              <a:gd name="connsiteX3-7" fmla="*/ 0 w 12190413"/>
              <a:gd name="connsiteY3-8" fmla="*/ 3429000 h 3429000"/>
              <a:gd name="connsiteX4-9" fmla="*/ 0 w 12190413"/>
              <a:gd name="connsiteY4-10" fmla="*/ 0 h 3429000"/>
              <a:gd name="connsiteX0-11" fmla="*/ 0 w 12190413"/>
              <a:gd name="connsiteY0-12" fmla="*/ 0 h 3429000"/>
              <a:gd name="connsiteX1-13" fmla="*/ 12190413 w 12190413"/>
              <a:gd name="connsiteY1-14" fmla="*/ 0 h 3429000"/>
              <a:gd name="connsiteX2-15" fmla="*/ 12190413 w 12190413"/>
              <a:gd name="connsiteY2-16" fmla="*/ 3429000 h 3429000"/>
              <a:gd name="connsiteX3-17" fmla="*/ 0 w 12190413"/>
              <a:gd name="connsiteY3-18" fmla="*/ 3429000 h 3429000"/>
              <a:gd name="connsiteX4-19" fmla="*/ 0 w 12190413"/>
              <a:gd name="connsiteY4-20" fmla="*/ 0 h 3429000"/>
              <a:gd name="connsiteX0-21" fmla="*/ 0 w 12216918"/>
              <a:gd name="connsiteY0-22" fmla="*/ 0 h 3429000"/>
              <a:gd name="connsiteX1-23" fmla="*/ 12190413 w 12216918"/>
              <a:gd name="connsiteY1-24" fmla="*/ 0 h 3429000"/>
              <a:gd name="connsiteX2-25" fmla="*/ 12216918 w 12216918"/>
              <a:gd name="connsiteY2-26" fmla="*/ 2435087 h 3429000"/>
              <a:gd name="connsiteX3-27" fmla="*/ 0 w 12216918"/>
              <a:gd name="connsiteY3-28" fmla="*/ 3429000 h 3429000"/>
              <a:gd name="connsiteX4-29" fmla="*/ 0 w 12216918"/>
              <a:gd name="connsiteY4-30" fmla="*/ 0 h 3429000"/>
              <a:gd name="connsiteX0-31" fmla="*/ 0 w 12216918"/>
              <a:gd name="connsiteY0-32" fmla="*/ 0 h 2435087"/>
              <a:gd name="connsiteX1-33" fmla="*/ 12190413 w 12216918"/>
              <a:gd name="connsiteY1-34" fmla="*/ 0 h 2435087"/>
              <a:gd name="connsiteX2-35" fmla="*/ 12216918 w 12216918"/>
              <a:gd name="connsiteY2-36" fmla="*/ 2435087 h 2435087"/>
              <a:gd name="connsiteX3-37" fmla="*/ 13252 w 12216918"/>
              <a:gd name="connsiteY3-38" fmla="*/ 2408582 h 2435087"/>
              <a:gd name="connsiteX4-39" fmla="*/ 0 w 12216918"/>
              <a:gd name="connsiteY4-40" fmla="*/ 0 h 2435087"/>
              <a:gd name="connsiteX0-41" fmla="*/ 0 w 12243423"/>
              <a:gd name="connsiteY0-42" fmla="*/ 0 h 2421835"/>
              <a:gd name="connsiteX1-43" fmla="*/ 12190413 w 12243423"/>
              <a:gd name="connsiteY1-44" fmla="*/ 0 h 2421835"/>
              <a:gd name="connsiteX2-45" fmla="*/ 12243423 w 12243423"/>
              <a:gd name="connsiteY2-46" fmla="*/ 2421835 h 2421835"/>
              <a:gd name="connsiteX3-47" fmla="*/ 13252 w 12243423"/>
              <a:gd name="connsiteY3-48" fmla="*/ 2408582 h 2421835"/>
              <a:gd name="connsiteX4-49" fmla="*/ 0 w 12243423"/>
              <a:gd name="connsiteY4-50" fmla="*/ 0 h 2421835"/>
              <a:gd name="connsiteX0-51" fmla="*/ 13839 w 12257262"/>
              <a:gd name="connsiteY0-52" fmla="*/ 0 h 2435087"/>
              <a:gd name="connsiteX1-53" fmla="*/ 12204252 w 12257262"/>
              <a:gd name="connsiteY1-54" fmla="*/ 0 h 2435087"/>
              <a:gd name="connsiteX2-55" fmla="*/ 12257262 w 12257262"/>
              <a:gd name="connsiteY2-56" fmla="*/ 2421835 h 2435087"/>
              <a:gd name="connsiteX3-57" fmla="*/ 587 w 12257262"/>
              <a:gd name="connsiteY3-58" fmla="*/ 2435087 h 2435087"/>
              <a:gd name="connsiteX4-59" fmla="*/ 13839 w 12257262"/>
              <a:gd name="connsiteY4-60" fmla="*/ 0 h 2435087"/>
              <a:gd name="connsiteX0-61" fmla="*/ 1276 w 12244699"/>
              <a:gd name="connsiteY0-62" fmla="*/ 0 h 2421835"/>
              <a:gd name="connsiteX1-63" fmla="*/ 12191689 w 12244699"/>
              <a:gd name="connsiteY1-64" fmla="*/ 0 h 2421835"/>
              <a:gd name="connsiteX2-65" fmla="*/ 12244699 w 12244699"/>
              <a:gd name="connsiteY2-66" fmla="*/ 2421835 h 2421835"/>
              <a:gd name="connsiteX3-67" fmla="*/ 1276 w 12244699"/>
              <a:gd name="connsiteY3-68" fmla="*/ 2395331 h 2421835"/>
              <a:gd name="connsiteX4-69" fmla="*/ 1276 w 12244699"/>
              <a:gd name="connsiteY4-70" fmla="*/ 0 h 2421835"/>
              <a:gd name="connsiteX0-71" fmla="*/ 1276 w 12244699"/>
              <a:gd name="connsiteY0-72" fmla="*/ 0 h 2421835"/>
              <a:gd name="connsiteX1-73" fmla="*/ 12191689 w 12244699"/>
              <a:gd name="connsiteY1-74" fmla="*/ 0 h 2421835"/>
              <a:gd name="connsiteX2-75" fmla="*/ 12244699 w 12244699"/>
              <a:gd name="connsiteY2-76" fmla="*/ 2421835 h 2421835"/>
              <a:gd name="connsiteX3-77" fmla="*/ 1276 w 12244699"/>
              <a:gd name="connsiteY3-78" fmla="*/ 2420237 h 2421835"/>
              <a:gd name="connsiteX4-79" fmla="*/ 1276 w 12244699"/>
              <a:gd name="connsiteY4-80" fmla="*/ 0 h 2421835"/>
              <a:gd name="connsiteX0-81" fmla="*/ 0 w 12243423"/>
              <a:gd name="connsiteY0-82" fmla="*/ 0 h 2427353"/>
              <a:gd name="connsiteX1-83" fmla="*/ 12190413 w 12243423"/>
              <a:gd name="connsiteY1-84" fmla="*/ 0 h 2427353"/>
              <a:gd name="connsiteX2-85" fmla="*/ 12243423 w 12243423"/>
              <a:gd name="connsiteY2-86" fmla="*/ 2421835 h 2427353"/>
              <a:gd name="connsiteX3-87" fmla="*/ 3558 w 12243423"/>
              <a:gd name="connsiteY3-88" fmla="*/ 2427353 h 2427353"/>
              <a:gd name="connsiteX4-89" fmla="*/ 0 w 12243423"/>
              <a:gd name="connsiteY4-90" fmla="*/ 0 h 2427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43423" h="2427353">
                <a:moveTo>
                  <a:pt x="0" y="0"/>
                </a:moveTo>
                <a:cubicBezTo>
                  <a:pt x="2751506" y="662608"/>
                  <a:pt x="6563185" y="1815548"/>
                  <a:pt x="12190413" y="0"/>
                </a:cubicBezTo>
                <a:lnTo>
                  <a:pt x="12243423" y="2421835"/>
                </a:lnTo>
                <a:lnTo>
                  <a:pt x="3558" y="2427353"/>
                </a:lnTo>
                <a:cubicBezTo>
                  <a:pt x="-859" y="1624492"/>
                  <a:pt x="4417" y="802861"/>
                  <a:pt x="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996315" y="2853055"/>
            <a:ext cx="10146030" cy="2030095"/>
          </a:xfrm>
          <a:prstGeom prst="rect">
            <a:avLst/>
          </a:prstGeom>
          <a:noFill/>
        </p:spPr>
        <p:txBody>
          <a:bodyPr wrap="square" rtlCol="0" anchor="t">
            <a:spAutoFit/>
          </a:bodyPr>
          <a:p>
            <a:r>
              <a:rPr lang="zh-CN"/>
              <a:t>论文</a:t>
            </a:r>
            <a:r>
              <a:t>使用</a:t>
            </a:r>
            <a:r>
              <a:rPr lang="zh-CN"/>
              <a:t>了</a:t>
            </a:r>
            <a:r>
              <a:t>无类型稳态单目标基于树的GP将符号回归模型拟合到数据中以估计离散危险，从而预测心血管事件的风险。这里的结果是离散危险率，即患者在时间间隔[t-Δ/ 2，t +Δ/ 2]期间经历事件的条件概率，假设它们在间隔开始时没有事件，与Cox回归中的持续危险率相反。该模型的优点不受比例风险假设的约束，更适合解释变量之间的任何非线性相互作用。在我们的GP实现中，预测模型是一个数学公式，没有复杂性的固有限制，如回归方法，如Cox回归。所有预测因子都被视为输入和特征选择，是进化过程的固有部分。建模过程从一组初始候选预测模型开始，然后通过选择更好的模型进行迭代优化。</a:t>
            </a:r>
          </a:p>
        </p:txBody>
      </p:sp>
      <p:sp>
        <p:nvSpPr>
          <p:cNvPr id="5" name="副标题 2"/>
          <p:cNvSpPr txBox="1"/>
          <p:nvPr/>
        </p:nvSpPr>
        <p:spPr>
          <a:xfrm>
            <a:off x="2713990" y="486410"/>
            <a:ext cx="6762750" cy="657225"/>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rPr>
              <a:t>Implement</a:t>
            </a:r>
            <a:endPar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endParaRPr>
          </a:p>
        </p:txBody>
      </p:sp>
    </p:spTree>
  </p:cSld>
  <p:clrMapOvr>
    <a:masterClrMapping/>
  </p:clrMapOvr>
  <p:transition spd="slow">
    <p:push dir="u"/>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矩形 11"/>
          <p:cNvSpPr/>
          <p:nvPr/>
        </p:nvSpPr>
        <p:spPr>
          <a:xfrm rot="10800000">
            <a:off x="-53011" y="-27383"/>
            <a:ext cx="12243423" cy="2427353"/>
          </a:xfrm>
          <a:custGeom>
            <a:avLst/>
            <a:gdLst>
              <a:gd name="connsiteX0" fmla="*/ 0 w 12190413"/>
              <a:gd name="connsiteY0" fmla="*/ 0 h 3429000"/>
              <a:gd name="connsiteX1" fmla="*/ 12190413 w 12190413"/>
              <a:gd name="connsiteY1" fmla="*/ 0 h 3429000"/>
              <a:gd name="connsiteX2" fmla="*/ 12190413 w 12190413"/>
              <a:gd name="connsiteY2" fmla="*/ 3429000 h 3429000"/>
              <a:gd name="connsiteX3" fmla="*/ 0 w 12190413"/>
              <a:gd name="connsiteY3" fmla="*/ 3429000 h 3429000"/>
              <a:gd name="connsiteX4" fmla="*/ 0 w 12190413"/>
              <a:gd name="connsiteY4" fmla="*/ 0 h 3429000"/>
              <a:gd name="connsiteX0-1" fmla="*/ 0 w 12190413"/>
              <a:gd name="connsiteY0-2" fmla="*/ 0 h 3429000"/>
              <a:gd name="connsiteX1-3" fmla="*/ 12190413 w 12190413"/>
              <a:gd name="connsiteY1-4" fmla="*/ 0 h 3429000"/>
              <a:gd name="connsiteX2-5" fmla="*/ 12190413 w 12190413"/>
              <a:gd name="connsiteY2-6" fmla="*/ 3429000 h 3429000"/>
              <a:gd name="connsiteX3-7" fmla="*/ 0 w 12190413"/>
              <a:gd name="connsiteY3-8" fmla="*/ 3429000 h 3429000"/>
              <a:gd name="connsiteX4-9" fmla="*/ 0 w 12190413"/>
              <a:gd name="connsiteY4-10" fmla="*/ 0 h 3429000"/>
              <a:gd name="connsiteX0-11" fmla="*/ 0 w 12190413"/>
              <a:gd name="connsiteY0-12" fmla="*/ 0 h 3429000"/>
              <a:gd name="connsiteX1-13" fmla="*/ 12190413 w 12190413"/>
              <a:gd name="connsiteY1-14" fmla="*/ 0 h 3429000"/>
              <a:gd name="connsiteX2-15" fmla="*/ 12190413 w 12190413"/>
              <a:gd name="connsiteY2-16" fmla="*/ 3429000 h 3429000"/>
              <a:gd name="connsiteX3-17" fmla="*/ 0 w 12190413"/>
              <a:gd name="connsiteY3-18" fmla="*/ 3429000 h 3429000"/>
              <a:gd name="connsiteX4-19" fmla="*/ 0 w 12190413"/>
              <a:gd name="connsiteY4-20" fmla="*/ 0 h 3429000"/>
              <a:gd name="connsiteX0-21" fmla="*/ 0 w 12216918"/>
              <a:gd name="connsiteY0-22" fmla="*/ 0 h 3429000"/>
              <a:gd name="connsiteX1-23" fmla="*/ 12190413 w 12216918"/>
              <a:gd name="connsiteY1-24" fmla="*/ 0 h 3429000"/>
              <a:gd name="connsiteX2-25" fmla="*/ 12216918 w 12216918"/>
              <a:gd name="connsiteY2-26" fmla="*/ 2435087 h 3429000"/>
              <a:gd name="connsiteX3-27" fmla="*/ 0 w 12216918"/>
              <a:gd name="connsiteY3-28" fmla="*/ 3429000 h 3429000"/>
              <a:gd name="connsiteX4-29" fmla="*/ 0 w 12216918"/>
              <a:gd name="connsiteY4-30" fmla="*/ 0 h 3429000"/>
              <a:gd name="connsiteX0-31" fmla="*/ 0 w 12216918"/>
              <a:gd name="connsiteY0-32" fmla="*/ 0 h 2435087"/>
              <a:gd name="connsiteX1-33" fmla="*/ 12190413 w 12216918"/>
              <a:gd name="connsiteY1-34" fmla="*/ 0 h 2435087"/>
              <a:gd name="connsiteX2-35" fmla="*/ 12216918 w 12216918"/>
              <a:gd name="connsiteY2-36" fmla="*/ 2435087 h 2435087"/>
              <a:gd name="connsiteX3-37" fmla="*/ 13252 w 12216918"/>
              <a:gd name="connsiteY3-38" fmla="*/ 2408582 h 2435087"/>
              <a:gd name="connsiteX4-39" fmla="*/ 0 w 12216918"/>
              <a:gd name="connsiteY4-40" fmla="*/ 0 h 2435087"/>
              <a:gd name="connsiteX0-41" fmla="*/ 0 w 12243423"/>
              <a:gd name="connsiteY0-42" fmla="*/ 0 h 2421835"/>
              <a:gd name="connsiteX1-43" fmla="*/ 12190413 w 12243423"/>
              <a:gd name="connsiteY1-44" fmla="*/ 0 h 2421835"/>
              <a:gd name="connsiteX2-45" fmla="*/ 12243423 w 12243423"/>
              <a:gd name="connsiteY2-46" fmla="*/ 2421835 h 2421835"/>
              <a:gd name="connsiteX3-47" fmla="*/ 13252 w 12243423"/>
              <a:gd name="connsiteY3-48" fmla="*/ 2408582 h 2421835"/>
              <a:gd name="connsiteX4-49" fmla="*/ 0 w 12243423"/>
              <a:gd name="connsiteY4-50" fmla="*/ 0 h 2421835"/>
              <a:gd name="connsiteX0-51" fmla="*/ 13839 w 12257262"/>
              <a:gd name="connsiteY0-52" fmla="*/ 0 h 2435087"/>
              <a:gd name="connsiteX1-53" fmla="*/ 12204252 w 12257262"/>
              <a:gd name="connsiteY1-54" fmla="*/ 0 h 2435087"/>
              <a:gd name="connsiteX2-55" fmla="*/ 12257262 w 12257262"/>
              <a:gd name="connsiteY2-56" fmla="*/ 2421835 h 2435087"/>
              <a:gd name="connsiteX3-57" fmla="*/ 587 w 12257262"/>
              <a:gd name="connsiteY3-58" fmla="*/ 2435087 h 2435087"/>
              <a:gd name="connsiteX4-59" fmla="*/ 13839 w 12257262"/>
              <a:gd name="connsiteY4-60" fmla="*/ 0 h 2435087"/>
              <a:gd name="connsiteX0-61" fmla="*/ 1276 w 12244699"/>
              <a:gd name="connsiteY0-62" fmla="*/ 0 h 2421835"/>
              <a:gd name="connsiteX1-63" fmla="*/ 12191689 w 12244699"/>
              <a:gd name="connsiteY1-64" fmla="*/ 0 h 2421835"/>
              <a:gd name="connsiteX2-65" fmla="*/ 12244699 w 12244699"/>
              <a:gd name="connsiteY2-66" fmla="*/ 2421835 h 2421835"/>
              <a:gd name="connsiteX3-67" fmla="*/ 1276 w 12244699"/>
              <a:gd name="connsiteY3-68" fmla="*/ 2395331 h 2421835"/>
              <a:gd name="connsiteX4-69" fmla="*/ 1276 w 12244699"/>
              <a:gd name="connsiteY4-70" fmla="*/ 0 h 2421835"/>
              <a:gd name="connsiteX0-71" fmla="*/ 1276 w 12244699"/>
              <a:gd name="connsiteY0-72" fmla="*/ 0 h 2421835"/>
              <a:gd name="connsiteX1-73" fmla="*/ 12191689 w 12244699"/>
              <a:gd name="connsiteY1-74" fmla="*/ 0 h 2421835"/>
              <a:gd name="connsiteX2-75" fmla="*/ 12244699 w 12244699"/>
              <a:gd name="connsiteY2-76" fmla="*/ 2421835 h 2421835"/>
              <a:gd name="connsiteX3-77" fmla="*/ 1276 w 12244699"/>
              <a:gd name="connsiteY3-78" fmla="*/ 2420237 h 2421835"/>
              <a:gd name="connsiteX4-79" fmla="*/ 1276 w 12244699"/>
              <a:gd name="connsiteY4-80" fmla="*/ 0 h 2421835"/>
              <a:gd name="connsiteX0-81" fmla="*/ 0 w 12243423"/>
              <a:gd name="connsiteY0-82" fmla="*/ 0 h 2427353"/>
              <a:gd name="connsiteX1-83" fmla="*/ 12190413 w 12243423"/>
              <a:gd name="connsiteY1-84" fmla="*/ 0 h 2427353"/>
              <a:gd name="connsiteX2-85" fmla="*/ 12243423 w 12243423"/>
              <a:gd name="connsiteY2-86" fmla="*/ 2421835 h 2427353"/>
              <a:gd name="connsiteX3-87" fmla="*/ 3558 w 12243423"/>
              <a:gd name="connsiteY3-88" fmla="*/ 2427353 h 2427353"/>
              <a:gd name="connsiteX4-89" fmla="*/ 0 w 12243423"/>
              <a:gd name="connsiteY4-90" fmla="*/ 0 h 2427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43423" h="2427353">
                <a:moveTo>
                  <a:pt x="0" y="0"/>
                </a:moveTo>
                <a:cubicBezTo>
                  <a:pt x="2751506" y="662608"/>
                  <a:pt x="6563185" y="1815548"/>
                  <a:pt x="12190413" y="0"/>
                </a:cubicBezTo>
                <a:lnTo>
                  <a:pt x="12243423" y="2421835"/>
                </a:lnTo>
                <a:lnTo>
                  <a:pt x="3558" y="2427353"/>
                </a:lnTo>
                <a:cubicBezTo>
                  <a:pt x="-859" y="1624492"/>
                  <a:pt x="4417" y="802861"/>
                  <a:pt x="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192780" y="3226435"/>
            <a:ext cx="5752465" cy="1476375"/>
          </a:xfrm>
          <a:prstGeom prst="rect">
            <a:avLst/>
          </a:prstGeom>
          <a:noFill/>
        </p:spPr>
        <p:txBody>
          <a:bodyPr wrap="square" rtlCol="0" anchor="t">
            <a:spAutoFit/>
          </a:bodyPr>
          <a:p>
            <a:r>
              <a:rPr lang="zh-CN" altLang="en-US"/>
              <a:t>认为</a:t>
            </a:r>
            <a:r>
              <a:rPr lang="en-US" altLang="zh-CN"/>
              <a:t>Cox</a:t>
            </a:r>
            <a:r>
              <a:rPr lang="zh-CN" altLang="en-US"/>
              <a:t>回归技术和</a:t>
            </a:r>
            <a:r>
              <a:rPr lang="en-US" altLang="zh-CN"/>
              <a:t>GP</a:t>
            </a:r>
            <a:r>
              <a:rPr lang="zh-CN" altLang="en-US"/>
              <a:t>具有可比较性，在时间点</a:t>
            </a:r>
            <a:r>
              <a:rPr lang="en-US" altLang="zh-CN"/>
              <a:t>t=1</a:t>
            </a:r>
            <a:r>
              <a:rPr lang="zh-CN" altLang="en-US"/>
              <a:t>，</a:t>
            </a:r>
            <a:r>
              <a:rPr lang="en-US" altLang="zh-CN"/>
              <a:t>3</a:t>
            </a:r>
            <a:r>
              <a:rPr lang="zh-CN" altLang="en-US"/>
              <a:t>，</a:t>
            </a:r>
            <a:r>
              <a:rPr lang="en-US" altLang="zh-CN"/>
              <a:t>5</a:t>
            </a:r>
            <a:r>
              <a:rPr lang="zh-CN" altLang="en-US"/>
              <a:t>年，</a:t>
            </a:r>
            <a:r>
              <a:rPr lang="en-US" altLang="zh-CN"/>
              <a:t>GP</a:t>
            </a:r>
            <a:r>
              <a:rPr lang="zh-CN" altLang="en-US"/>
              <a:t>和</a:t>
            </a:r>
            <a:r>
              <a:rPr lang="en-US" altLang="zh-CN"/>
              <a:t>Cox</a:t>
            </a:r>
            <a:r>
              <a:rPr lang="zh-CN" altLang="en-US"/>
              <a:t>回归模型的</a:t>
            </a:r>
            <a:r>
              <a:rPr lang="en-US" altLang="zh-CN"/>
              <a:t>C</a:t>
            </a:r>
            <a:r>
              <a:rPr lang="zh-CN" altLang="en-US"/>
              <a:t>指数分别为</a:t>
            </a:r>
            <a:r>
              <a:rPr lang="en-US" altLang="zh-CN"/>
              <a:t>0.59, 0.69, 0.64</a:t>
            </a:r>
            <a:r>
              <a:rPr lang="zh-CN" altLang="en-US"/>
              <a:t>和0.66,0.70,0.70。在同一时间点，使用校准曲线评估两个模型的校准和Hosmer-Lemeshow检验统计量的推广也具有可比性，但</a:t>
            </a:r>
            <a:r>
              <a:rPr lang="en-US" altLang="zh-CN"/>
              <a:t>Cox</a:t>
            </a:r>
            <a:r>
              <a:rPr lang="zh-CN" altLang="en-US"/>
              <a:t>效果还是更好一点</a:t>
            </a:r>
            <a:endParaRPr lang="zh-CN" altLang="en-US"/>
          </a:p>
        </p:txBody>
      </p:sp>
      <p:sp>
        <p:nvSpPr>
          <p:cNvPr id="5" name="副标题 2"/>
          <p:cNvSpPr txBox="1"/>
          <p:nvPr/>
        </p:nvSpPr>
        <p:spPr>
          <a:xfrm>
            <a:off x="2713990" y="486410"/>
            <a:ext cx="6762750" cy="657225"/>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rPr>
              <a:t>Result</a:t>
            </a:r>
            <a:endPar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endParaRPr>
          </a:p>
        </p:txBody>
      </p:sp>
    </p:spTree>
  </p:cSld>
  <p:clrMapOvr>
    <a:masterClrMapping/>
  </p:clrMapOvr>
  <p:transition spd="slow">
    <p:push dir="u"/>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矩形 11"/>
          <p:cNvSpPr/>
          <p:nvPr/>
        </p:nvSpPr>
        <p:spPr>
          <a:xfrm rot="10800000">
            <a:off x="-53011" y="-27383"/>
            <a:ext cx="12243423" cy="2427353"/>
          </a:xfrm>
          <a:custGeom>
            <a:avLst/>
            <a:gdLst>
              <a:gd name="connsiteX0" fmla="*/ 0 w 12190413"/>
              <a:gd name="connsiteY0" fmla="*/ 0 h 3429000"/>
              <a:gd name="connsiteX1" fmla="*/ 12190413 w 12190413"/>
              <a:gd name="connsiteY1" fmla="*/ 0 h 3429000"/>
              <a:gd name="connsiteX2" fmla="*/ 12190413 w 12190413"/>
              <a:gd name="connsiteY2" fmla="*/ 3429000 h 3429000"/>
              <a:gd name="connsiteX3" fmla="*/ 0 w 12190413"/>
              <a:gd name="connsiteY3" fmla="*/ 3429000 h 3429000"/>
              <a:gd name="connsiteX4" fmla="*/ 0 w 12190413"/>
              <a:gd name="connsiteY4" fmla="*/ 0 h 3429000"/>
              <a:gd name="connsiteX0-1" fmla="*/ 0 w 12190413"/>
              <a:gd name="connsiteY0-2" fmla="*/ 0 h 3429000"/>
              <a:gd name="connsiteX1-3" fmla="*/ 12190413 w 12190413"/>
              <a:gd name="connsiteY1-4" fmla="*/ 0 h 3429000"/>
              <a:gd name="connsiteX2-5" fmla="*/ 12190413 w 12190413"/>
              <a:gd name="connsiteY2-6" fmla="*/ 3429000 h 3429000"/>
              <a:gd name="connsiteX3-7" fmla="*/ 0 w 12190413"/>
              <a:gd name="connsiteY3-8" fmla="*/ 3429000 h 3429000"/>
              <a:gd name="connsiteX4-9" fmla="*/ 0 w 12190413"/>
              <a:gd name="connsiteY4-10" fmla="*/ 0 h 3429000"/>
              <a:gd name="connsiteX0-11" fmla="*/ 0 w 12190413"/>
              <a:gd name="connsiteY0-12" fmla="*/ 0 h 3429000"/>
              <a:gd name="connsiteX1-13" fmla="*/ 12190413 w 12190413"/>
              <a:gd name="connsiteY1-14" fmla="*/ 0 h 3429000"/>
              <a:gd name="connsiteX2-15" fmla="*/ 12190413 w 12190413"/>
              <a:gd name="connsiteY2-16" fmla="*/ 3429000 h 3429000"/>
              <a:gd name="connsiteX3-17" fmla="*/ 0 w 12190413"/>
              <a:gd name="connsiteY3-18" fmla="*/ 3429000 h 3429000"/>
              <a:gd name="connsiteX4-19" fmla="*/ 0 w 12190413"/>
              <a:gd name="connsiteY4-20" fmla="*/ 0 h 3429000"/>
              <a:gd name="connsiteX0-21" fmla="*/ 0 w 12216918"/>
              <a:gd name="connsiteY0-22" fmla="*/ 0 h 3429000"/>
              <a:gd name="connsiteX1-23" fmla="*/ 12190413 w 12216918"/>
              <a:gd name="connsiteY1-24" fmla="*/ 0 h 3429000"/>
              <a:gd name="connsiteX2-25" fmla="*/ 12216918 w 12216918"/>
              <a:gd name="connsiteY2-26" fmla="*/ 2435087 h 3429000"/>
              <a:gd name="connsiteX3-27" fmla="*/ 0 w 12216918"/>
              <a:gd name="connsiteY3-28" fmla="*/ 3429000 h 3429000"/>
              <a:gd name="connsiteX4-29" fmla="*/ 0 w 12216918"/>
              <a:gd name="connsiteY4-30" fmla="*/ 0 h 3429000"/>
              <a:gd name="connsiteX0-31" fmla="*/ 0 w 12216918"/>
              <a:gd name="connsiteY0-32" fmla="*/ 0 h 2435087"/>
              <a:gd name="connsiteX1-33" fmla="*/ 12190413 w 12216918"/>
              <a:gd name="connsiteY1-34" fmla="*/ 0 h 2435087"/>
              <a:gd name="connsiteX2-35" fmla="*/ 12216918 w 12216918"/>
              <a:gd name="connsiteY2-36" fmla="*/ 2435087 h 2435087"/>
              <a:gd name="connsiteX3-37" fmla="*/ 13252 w 12216918"/>
              <a:gd name="connsiteY3-38" fmla="*/ 2408582 h 2435087"/>
              <a:gd name="connsiteX4-39" fmla="*/ 0 w 12216918"/>
              <a:gd name="connsiteY4-40" fmla="*/ 0 h 2435087"/>
              <a:gd name="connsiteX0-41" fmla="*/ 0 w 12243423"/>
              <a:gd name="connsiteY0-42" fmla="*/ 0 h 2421835"/>
              <a:gd name="connsiteX1-43" fmla="*/ 12190413 w 12243423"/>
              <a:gd name="connsiteY1-44" fmla="*/ 0 h 2421835"/>
              <a:gd name="connsiteX2-45" fmla="*/ 12243423 w 12243423"/>
              <a:gd name="connsiteY2-46" fmla="*/ 2421835 h 2421835"/>
              <a:gd name="connsiteX3-47" fmla="*/ 13252 w 12243423"/>
              <a:gd name="connsiteY3-48" fmla="*/ 2408582 h 2421835"/>
              <a:gd name="connsiteX4-49" fmla="*/ 0 w 12243423"/>
              <a:gd name="connsiteY4-50" fmla="*/ 0 h 2421835"/>
              <a:gd name="connsiteX0-51" fmla="*/ 13839 w 12257262"/>
              <a:gd name="connsiteY0-52" fmla="*/ 0 h 2435087"/>
              <a:gd name="connsiteX1-53" fmla="*/ 12204252 w 12257262"/>
              <a:gd name="connsiteY1-54" fmla="*/ 0 h 2435087"/>
              <a:gd name="connsiteX2-55" fmla="*/ 12257262 w 12257262"/>
              <a:gd name="connsiteY2-56" fmla="*/ 2421835 h 2435087"/>
              <a:gd name="connsiteX3-57" fmla="*/ 587 w 12257262"/>
              <a:gd name="connsiteY3-58" fmla="*/ 2435087 h 2435087"/>
              <a:gd name="connsiteX4-59" fmla="*/ 13839 w 12257262"/>
              <a:gd name="connsiteY4-60" fmla="*/ 0 h 2435087"/>
              <a:gd name="connsiteX0-61" fmla="*/ 1276 w 12244699"/>
              <a:gd name="connsiteY0-62" fmla="*/ 0 h 2421835"/>
              <a:gd name="connsiteX1-63" fmla="*/ 12191689 w 12244699"/>
              <a:gd name="connsiteY1-64" fmla="*/ 0 h 2421835"/>
              <a:gd name="connsiteX2-65" fmla="*/ 12244699 w 12244699"/>
              <a:gd name="connsiteY2-66" fmla="*/ 2421835 h 2421835"/>
              <a:gd name="connsiteX3-67" fmla="*/ 1276 w 12244699"/>
              <a:gd name="connsiteY3-68" fmla="*/ 2395331 h 2421835"/>
              <a:gd name="connsiteX4-69" fmla="*/ 1276 w 12244699"/>
              <a:gd name="connsiteY4-70" fmla="*/ 0 h 2421835"/>
              <a:gd name="connsiteX0-71" fmla="*/ 1276 w 12244699"/>
              <a:gd name="connsiteY0-72" fmla="*/ 0 h 2421835"/>
              <a:gd name="connsiteX1-73" fmla="*/ 12191689 w 12244699"/>
              <a:gd name="connsiteY1-74" fmla="*/ 0 h 2421835"/>
              <a:gd name="connsiteX2-75" fmla="*/ 12244699 w 12244699"/>
              <a:gd name="connsiteY2-76" fmla="*/ 2421835 h 2421835"/>
              <a:gd name="connsiteX3-77" fmla="*/ 1276 w 12244699"/>
              <a:gd name="connsiteY3-78" fmla="*/ 2420237 h 2421835"/>
              <a:gd name="connsiteX4-79" fmla="*/ 1276 w 12244699"/>
              <a:gd name="connsiteY4-80" fmla="*/ 0 h 2421835"/>
              <a:gd name="connsiteX0-81" fmla="*/ 0 w 12243423"/>
              <a:gd name="connsiteY0-82" fmla="*/ 0 h 2427353"/>
              <a:gd name="connsiteX1-83" fmla="*/ 12190413 w 12243423"/>
              <a:gd name="connsiteY1-84" fmla="*/ 0 h 2427353"/>
              <a:gd name="connsiteX2-85" fmla="*/ 12243423 w 12243423"/>
              <a:gd name="connsiteY2-86" fmla="*/ 2421835 h 2427353"/>
              <a:gd name="connsiteX3-87" fmla="*/ 3558 w 12243423"/>
              <a:gd name="connsiteY3-88" fmla="*/ 2427353 h 2427353"/>
              <a:gd name="connsiteX4-89" fmla="*/ 0 w 12243423"/>
              <a:gd name="connsiteY4-90" fmla="*/ 0 h 2427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43423" h="2427353">
                <a:moveTo>
                  <a:pt x="0" y="0"/>
                </a:moveTo>
                <a:cubicBezTo>
                  <a:pt x="2751506" y="662608"/>
                  <a:pt x="6563185" y="1815548"/>
                  <a:pt x="12190413" y="0"/>
                </a:cubicBezTo>
                <a:lnTo>
                  <a:pt x="12243423" y="2421835"/>
                </a:lnTo>
                <a:lnTo>
                  <a:pt x="3558" y="2427353"/>
                </a:lnTo>
                <a:cubicBezTo>
                  <a:pt x="-859" y="1624492"/>
                  <a:pt x="4417" y="802861"/>
                  <a:pt x="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192780" y="3226435"/>
            <a:ext cx="5752465" cy="1753235"/>
          </a:xfrm>
          <a:prstGeom prst="rect">
            <a:avLst/>
          </a:prstGeom>
          <a:noFill/>
        </p:spPr>
        <p:txBody>
          <a:bodyPr wrap="square" rtlCol="0" anchor="t">
            <a:spAutoFit/>
          </a:bodyPr>
          <a:p>
            <a:r>
              <a:rPr lang="zh-CN"/>
              <a:t>论文</a:t>
            </a:r>
            <a:r>
              <a:t>证明GP自动开发的预测模型具有与手动调整的Cox回归相当的预测能力。GP模型更复杂，但它是以完全自动化的方式开发的，并且包含较少的</a:t>
            </a:r>
            <a:r>
              <a:rPr lang="zh-CN"/>
              <a:t>超参数</a:t>
            </a:r>
            <a:r>
              <a:t>。此外，它不需要通常需要的专业知识来推导，从而减轻了知识启发</a:t>
            </a:r>
            <a:r>
              <a:rPr lang="zh-CN"/>
              <a:t>的</a:t>
            </a:r>
            <a:r>
              <a:t>瓶颈。总体而言，GP作为自动开发用于诊断和预后目的的临床预测模型的方法显示出相当大的潜力</a:t>
            </a:r>
            <a:r>
              <a:rPr lang="zh-CN"/>
              <a:t>。</a:t>
            </a:r>
            <a:endParaRPr lang="zh-CN"/>
          </a:p>
        </p:txBody>
      </p:sp>
      <p:sp>
        <p:nvSpPr>
          <p:cNvPr id="5" name="副标题 2"/>
          <p:cNvSpPr txBox="1"/>
          <p:nvPr/>
        </p:nvSpPr>
        <p:spPr>
          <a:xfrm>
            <a:off x="2713990" y="486410"/>
            <a:ext cx="6762750" cy="657225"/>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rPr>
              <a:t>Conclusion</a:t>
            </a:r>
            <a:endPar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endParaRPr>
          </a:p>
        </p:txBody>
      </p:sp>
    </p:spTree>
  </p:cSld>
  <p:clrMapOvr>
    <a:masterClrMapping/>
  </p:clrMapOvr>
  <p:transition spd="slow">
    <p:push dir="u"/>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AFA"/>
        </a:solidFill>
        <a:effectLst/>
      </p:bgPr>
    </p:bg>
    <p:spTree>
      <p:nvGrpSpPr>
        <p:cNvPr id="1" name=""/>
        <p:cNvGrpSpPr/>
        <p:nvPr/>
      </p:nvGrpSpPr>
      <p:grpSpPr>
        <a:xfrm>
          <a:off x="0" y="0"/>
          <a:ext cx="0" cy="0"/>
          <a:chOff x="0" y="0"/>
          <a:chExt cx="0" cy="0"/>
        </a:xfrm>
      </p:grpSpPr>
      <p:sp>
        <p:nvSpPr>
          <p:cNvPr id="2" name="矩形 11"/>
          <p:cNvSpPr/>
          <p:nvPr/>
        </p:nvSpPr>
        <p:spPr>
          <a:xfrm rot="10800000">
            <a:off x="-53011" y="-27383"/>
            <a:ext cx="12243423" cy="2427353"/>
          </a:xfrm>
          <a:custGeom>
            <a:avLst/>
            <a:gdLst>
              <a:gd name="connsiteX0" fmla="*/ 0 w 12190413"/>
              <a:gd name="connsiteY0" fmla="*/ 0 h 3429000"/>
              <a:gd name="connsiteX1" fmla="*/ 12190413 w 12190413"/>
              <a:gd name="connsiteY1" fmla="*/ 0 h 3429000"/>
              <a:gd name="connsiteX2" fmla="*/ 12190413 w 12190413"/>
              <a:gd name="connsiteY2" fmla="*/ 3429000 h 3429000"/>
              <a:gd name="connsiteX3" fmla="*/ 0 w 12190413"/>
              <a:gd name="connsiteY3" fmla="*/ 3429000 h 3429000"/>
              <a:gd name="connsiteX4" fmla="*/ 0 w 12190413"/>
              <a:gd name="connsiteY4" fmla="*/ 0 h 3429000"/>
              <a:gd name="connsiteX0-1" fmla="*/ 0 w 12190413"/>
              <a:gd name="connsiteY0-2" fmla="*/ 0 h 3429000"/>
              <a:gd name="connsiteX1-3" fmla="*/ 12190413 w 12190413"/>
              <a:gd name="connsiteY1-4" fmla="*/ 0 h 3429000"/>
              <a:gd name="connsiteX2-5" fmla="*/ 12190413 w 12190413"/>
              <a:gd name="connsiteY2-6" fmla="*/ 3429000 h 3429000"/>
              <a:gd name="connsiteX3-7" fmla="*/ 0 w 12190413"/>
              <a:gd name="connsiteY3-8" fmla="*/ 3429000 h 3429000"/>
              <a:gd name="connsiteX4-9" fmla="*/ 0 w 12190413"/>
              <a:gd name="connsiteY4-10" fmla="*/ 0 h 3429000"/>
              <a:gd name="connsiteX0-11" fmla="*/ 0 w 12190413"/>
              <a:gd name="connsiteY0-12" fmla="*/ 0 h 3429000"/>
              <a:gd name="connsiteX1-13" fmla="*/ 12190413 w 12190413"/>
              <a:gd name="connsiteY1-14" fmla="*/ 0 h 3429000"/>
              <a:gd name="connsiteX2-15" fmla="*/ 12190413 w 12190413"/>
              <a:gd name="connsiteY2-16" fmla="*/ 3429000 h 3429000"/>
              <a:gd name="connsiteX3-17" fmla="*/ 0 w 12190413"/>
              <a:gd name="connsiteY3-18" fmla="*/ 3429000 h 3429000"/>
              <a:gd name="connsiteX4-19" fmla="*/ 0 w 12190413"/>
              <a:gd name="connsiteY4-20" fmla="*/ 0 h 3429000"/>
              <a:gd name="connsiteX0-21" fmla="*/ 0 w 12216918"/>
              <a:gd name="connsiteY0-22" fmla="*/ 0 h 3429000"/>
              <a:gd name="connsiteX1-23" fmla="*/ 12190413 w 12216918"/>
              <a:gd name="connsiteY1-24" fmla="*/ 0 h 3429000"/>
              <a:gd name="connsiteX2-25" fmla="*/ 12216918 w 12216918"/>
              <a:gd name="connsiteY2-26" fmla="*/ 2435087 h 3429000"/>
              <a:gd name="connsiteX3-27" fmla="*/ 0 w 12216918"/>
              <a:gd name="connsiteY3-28" fmla="*/ 3429000 h 3429000"/>
              <a:gd name="connsiteX4-29" fmla="*/ 0 w 12216918"/>
              <a:gd name="connsiteY4-30" fmla="*/ 0 h 3429000"/>
              <a:gd name="connsiteX0-31" fmla="*/ 0 w 12216918"/>
              <a:gd name="connsiteY0-32" fmla="*/ 0 h 2435087"/>
              <a:gd name="connsiteX1-33" fmla="*/ 12190413 w 12216918"/>
              <a:gd name="connsiteY1-34" fmla="*/ 0 h 2435087"/>
              <a:gd name="connsiteX2-35" fmla="*/ 12216918 w 12216918"/>
              <a:gd name="connsiteY2-36" fmla="*/ 2435087 h 2435087"/>
              <a:gd name="connsiteX3-37" fmla="*/ 13252 w 12216918"/>
              <a:gd name="connsiteY3-38" fmla="*/ 2408582 h 2435087"/>
              <a:gd name="connsiteX4-39" fmla="*/ 0 w 12216918"/>
              <a:gd name="connsiteY4-40" fmla="*/ 0 h 2435087"/>
              <a:gd name="connsiteX0-41" fmla="*/ 0 w 12243423"/>
              <a:gd name="connsiteY0-42" fmla="*/ 0 h 2421835"/>
              <a:gd name="connsiteX1-43" fmla="*/ 12190413 w 12243423"/>
              <a:gd name="connsiteY1-44" fmla="*/ 0 h 2421835"/>
              <a:gd name="connsiteX2-45" fmla="*/ 12243423 w 12243423"/>
              <a:gd name="connsiteY2-46" fmla="*/ 2421835 h 2421835"/>
              <a:gd name="connsiteX3-47" fmla="*/ 13252 w 12243423"/>
              <a:gd name="connsiteY3-48" fmla="*/ 2408582 h 2421835"/>
              <a:gd name="connsiteX4-49" fmla="*/ 0 w 12243423"/>
              <a:gd name="connsiteY4-50" fmla="*/ 0 h 2421835"/>
              <a:gd name="connsiteX0-51" fmla="*/ 13839 w 12257262"/>
              <a:gd name="connsiteY0-52" fmla="*/ 0 h 2435087"/>
              <a:gd name="connsiteX1-53" fmla="*/ 12204252 w 12257262"/>
              <a:gd name="connsiteY1-54" fmla="*/ 0 h 2435087"/>
              <a:gd name="connsiteX2-55" fmla="*/ 12257262 w 12257262"/>
              <a:gd name="connsiteY2-56" fmla="*/ 2421835 h 2435087"/>
              <a:gd name="connsiteX3-57" fmla="*/ 587 w 12257262"/>
              <a:gd name="connsiteY3-58" fmla="*/ 2435087 h 2435087"/>
              <a:gd name="connsiteX4-59" fmla="*/ 13839 w 12257262"/>
              <a:gd name="connsiteY4-60" fmla="*/ 0 h 2435087"/>
              <a:gd name="connsiteX0-61" fmla="*/ 1276 w 12244699"/>
              <a:gd name="connsiteY0-62" fmla="*/ 0 h 2421835"/>
              <a:gd name="connsiteX1-63" fmla="*/ 12191689 w 12244699"/>
              <a:gd name="connsiteY1-64" fmla="*/ 0 h 2421835"/>
              <a:gd name="connsiteX2-65" fmla="*/ 12244699 w 12244699"/>
              <a:gd name="connsiteY2-66" fmla="*/ 2421835 h 2421835"/>
              <a:gd name="connsiteX3-67" fmla="*/ 1276 w 12244699"/>
              <a:gd name="connsiteY3-68" fmla="*/ 2395331 h 2421835"/>
              <a:gd name="connsiteX4-69" fmla="*/ 1276 w 12244699"/>
              <a:gd name="connsiteY4-70" fmla="*/ 0 h 2421835"/>
              <a:gd name="connsiteX0-71" fmla="*/ 1276 w 12244699"/>
              <a:gd name="connsiteY0-72" fmla="*/ 0 h 2421835"/>
              <a:gd name="connsiteX1-73" fmla="*/ 12191689 w 12244699"/>
              <a:gd name="connsiteY1-74" fmla="*/ 0 h 2421835"/>
              <a:gd name="connsiteX2-75" fmla="*/ 12244699 w 12244699"/>
              <a:gd name="connsiteY2-76" fmla="*/ 2421835 h 2421835"/>
              <a:gd name="connsiteX3-77" fmla="*/ 1276 w 12244699"/>
              <a:gd name="connsiteY3-78" fmla="*/ 2420237 h 2421835"/>
              <a:gd name="connsiteX4-79" fmla="*/ 1276 w 12244699"/>
              <a:gd name="connsiteY4-80" fmla="*/ 0 h 2421835"/>
              <a:gd name="connsiteX0-81" fmla="*/ 0 w 12243423"/>
              <a:gd name="connsiteY0-82" fmla="*/ 0 h 2427353"/>
              <a:gd name="connsiteX1-83" fmla="*/ 12190413 w 12243423"/>
              <a:gd name="connsiteY1-84" fmla="*/ 0 h 2427353"/>
              <a:gd name="connsiteX2-85" fmla="*/ 12243423 w 12243423"/>
              <a:gd name="connsiteY2-86" fmla="*/ 2421835 h 2427353"/>
              <a:gd name="connsiteX3-87" fmla="*/ 3558 w 12243423"/>
              <a:gd name="connsiteY3-88" fmla="*/ 2427353 h 2427353"/>
              <a:gd name="connsiteX4-89" fmla="*/ 0 w 12243423"/>
              <a:gd name="connsiteY4-90" fmla="*/ 0 h 242735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243423" h="2427353">
                <a:moveTo>
                  <a:pt x="0" y="0"/>
                </a:moveTo>
                <a:cubicBezTo>
                  <a:pt x="2751506" y="662608"/>
                  <a:pt x="6563185" y="1815548"/>
                  <a:pt x="12190413" y="0"/>
                </a:cubicBezTo>
                <a:lnTo>
                  <a:pt x="12243423" y="2421835"/>
                </a:lnTo>
                <a:lnTo>
                  <a:pt x="3558" y="2427353"/>
                </a:lnTo>
                <a:cubicBezTo>
                  <a:pt x="-859" y="1624492"/>
                  <a:pt x="4417" y="802861"/>
                  <a:pt x="0" y="0"/>
                </a:cubicBezTo>
                <a:close/>
              </a:path>
            </a:pathLst>
          </a:cu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框 3"/>
          <p:cNvSpPr txBox="1"/>
          <p:nvPr/>
        </p:nvSpPr>
        <p:spPr>
          <a:xfrm>
            <a:off x="3192780" y="1824355"/>
            <a:ext cx="5752465" cy="368300"/>
          </a:xfrm>
          <a:prstGeom prst="rect">
            <a:avLst/>
          </a:prstGeom>
          <a:noFill/>
        </p:spPr>
        <p:txBody>
          <a:bodyPr wrap="square" rtlCol="0" anchor="t">
            <a:spAutoFit/>
          </a:bodyPr>
          <a:p>
            <a:pPr algn="ctr"/>
            <a:r>
              <a:rPr lang="zh-CN" altLang="en-US"/>
              <a:t>以下是最终生成的树形图</a:t>
            </a:r>
            <a:endParaRPr lang="zh-CN" altLang="en-US"/>
          </a:p>
        </p:txBody>
      </p:sp>
      <p:pic>
        <p:nvPicPr>
          <p:cNvPr id="5" name="图片 4"/>
          <p:cNvPicPr>
            <a:picLocks noChangeAspect="1"/>
          </p:cNvPicPr>
          <p:nvPr/>
        </p:nvPicPr>
        <p:blipFill>
          <a:blip r:embed="rId1"/>
          <a:stretch>
            <a:fillRect/>
          </a:stretch>
        </p:blipFill>
        <p:spPr>
          <a:xfrm>
            <a:off x="2251710" y="2400300"/>
            <a:ext cx="7634605" cy="3909060"/>
          </a:xfrm>
          <a:prstGeom prst="rect">
            <a:avLst/>
          </a:prstGeom>
        </p:spPr>
      </p:pic>
      <p:sp>
        <p:nvSpPr>
          <p:cNvPr id="6" name="副标题 2"/>
          <p:cNvSpPr txBox="1"/>
          <p:nvPr/>
        </p:nvSpPr>
        <p:spPr>
          <a:xfrm>
            <a:off x="2713990" y="486410"/>
            <a:ext cx="6762750" cy="657225"/>
          </a:xfrm>
          <a:prstGeom prst="rect">
            <a:avLst/>
          </a:prstGeom>
        </p:spPr>
        <p:txBody>
          <a:bodyPr>
            <a:noAutofit/>
          </a:bodyPr>
          <a:lst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rPr>
              <a:t>GP Tree</a:t>
            </a:r>
            <a:endParaRPr lang="en-US" altLang="zh-CN" sz="2800" b="1" dirty="0">
              <a:ln w="10160">
                <a:solidFill>
                  <a:schemeClr val="accent5"/>
                </a:solidFill>
                <a:prstDash val="solid"/>
              </a:ln>
              <a:solidFill>
                <a:srgbClr val="FFFFFF"/>
              </a:solidFill>
              <a:effectLst>
                <a:outerShdw blurRad="38100" dist="22860" dir="5400000" algn="tl" rotWithShape="0">
                  <a:srgbClr val="000000">
                    <a:alpha val="30000"/>
                  </a:srgbClr>
                </a:outerShdw>
              </a:effectLst>
              <a:latin typeface="微软雅黑" panose="020B0503020204020204" pitchFamily="34" charset="-122"/>
              <a:ea typeface="微软雅黑" panose="020B0503020204020204" pitchFamily="34" charset="-122"/>
              <a:sym typeface="+mn-ea"/>
            </a:endParaRPr>
          </a:p>
        </p:txBody>
      </p:sp>
    </p:spTree>
  </p:cSld>
  <p:clrMapOvr>
    <a:masterClrMapping/>
  </p:clrMapOvr>
  <p:transition spd="slow">
    <p:push dir="u"/>
  </p:transition>
  <p:timing>
    <p:tnLst>
      <p:par>
        <p:cTn id="1" dur="indefinite" restart="never" nodeType="tmRoot"/>
      </p:par>
    </p:tnLst>
  </p:timing>
</p:sld>
</file>

<file path=ppt/tags/tag1.xml><?xml version="1.0" encoding="utf-8"?>
<p:tagLst xmlns:p="http://schemas.openxmlformats.org/presentationml/2006/main">
  <p:tag name="ISPRING_RESOURCE_PATHS_HASH_PRESENTER" val="b6f14d985a609c7a55bb1a91a764cc935590f83f"/>
  <p:tag name="KSO_WM_DOC_GUID" val="{cb4c789c-234e-4709-8ff2-ac80a148ccc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900</Words>
  <Application>WPS 演示</Application>
  <PresentationFormat>自定义</PresentationFormat>
  <Paragraphs>33</Paragraphs>
  <Slides>7</Slides>
  <Notes>33</Notes>
  <HiddenSlides>0</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7</vt:i4>
      </vt:variant>
    </vt:vector>
  </HeadingPairs>
  <TitlesOfParts>
    <vt:vector size="24" baseType="lpstr">
      <vt:lpstr>Arial</vt:lpstr>
      <vt:lpstr>宋体</vt:lpstr>
      <vt:lpstr>Wingdings</vt:lpstr>
      <vt:lpstr>微软雅黑</vt:lpstr>
      <vt:lpstr>方正兰亭黑_GBK</vt:lpstr>
      <vt:lpstr>黑体</vt:lpstr>
      <vt:lpstr>Arial Unicode MS</vt:lpstr>
      <vt:lpstr>Calibri</vt:lpstr>
      <vt:lpstr>Gill Sans</vt:lpstr>
      <vt:lpstr>Gill Sans MT</vt:lpstr>
      <vt:lpstr>Arial</vt:lpstr>
      <vt:lpstr>Lato Light</vt:lpstr>
      <vt:lpstr>Segoe Print</vt:lpstr>
      <vt:lpstr>Impact MT Std</vt:lpstr>
      <vt:lpstr>Meiryo</vt:lpstr>
      <vt:lpstr>Arial Narrow</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http://www.deepbbs.org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深度联盟http://www.deepbbs.org</dc:creator>
  <cp:lastModifiedBy>dead loop</cp:lastModifiedBy>
  <cp:revision>38</cp:revision>
  <dcterms:created xsi:type="dcterms:W3CDTF">2016-08-30T03:19:00Z</dcterms:created>
  <dcterms:modified xsi:type="dcterms:W3CDTF">2019-04-17T08:21:37Z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2052-11.1.0.8527</vt:lpwstr>
  </property>
</Properties>
</file>

<file path=docProps/thumbnail.jpeg>
</file>